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5" r:id="rId2"/>
    <p:sldId id="258" r:id="rId3"/>
    <p:sldId id="264" r:id="rId4"/>
    <p:sldId id="265" r:id="rId5"/>
    <p:sldId id="266" r:id="rId6"/>
    <p:sldId id="260" r:id="rId7"/>
    <p:sldId id="259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77" r:id="rId18"/>
    <p:sldId id="279" r:id="rId19"/>
    <p:sldId id="281" r:id="rId20"/>
    <p:sldId id="28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00FF"/>
    <a:srgbClr val="000066"/>
    <a:srgbClr val="0066FF"/>
    <a:srgbClr val="FF3300"/>
    <a:srgbClr val="660066"/>
    <a:srgbClr val="660033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17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27B91-FC72-49E1-9DC1-25F74CA49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FFDC5-B5A0-4C6A-9067-9406E54CF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3620C-4B2E-4A20-B3D6-5C68B2926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45172-000C-46FF-84D4-5139D130F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A102D-026D-4437-8E95-22CFE0F48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6F009-7E52-4B48-8B8B-5D2FDB9E0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56F2A-26BA-4381-BA87-B18377CD3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C6A51-A8AE-464D-8DF4-E1C851FFC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A760A-01C7-4811-A531-6E8748F33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2AA6C-94B3-4CE3-A252-706C3B807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614BB-70AE-4E46-83B8-8EA6385B9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FBA2F-50DE-4A67-8BD2-33D574C79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072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2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E88C918-FABE-4ECA-8ABE-FDEB3A26E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cover dir="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r>
              <a:rPr lang="ru-RU" dirty="0" smtClean="0"/>
              <a:t>ВЕЛИКИЕ КОМПОЗИТОРЫ МИРА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0" y="4686300"/>
            <a:ext cx="4038600" cy="21717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Подготовила:</a:t>
            </a:r>
          </a:p>
          <a:p>
            <a:pPr>
              <a:buNone/>
            </a:pPr>
            <a:r>
              <a:rPr lang="ru-RU" dirty="0" smtClean="0"/>
              <a:t>В.И. </a:t>
            </a:r>
            <a:r>
              <a:rPr lang="ru-RU" dirty="0" err="1" smtClean="0"/>
              <a:t>Сухорученко</a:t>
            </a:r>
            <a:endParaRPr lang="ru-RU" dirty="0"/>
          </a:p>
        </p:txBody>
      </p:sp>
    </p:spTree>
  </p:cSld>
  <p:clrMapOvr>
    <a:masterClrMapping/>
  </p:clrMapOvr>
  <p:transition spd="slow">
    <p:cover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5473700" cy="4495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 smtClean="0"/>
              <a:t>	</a:t>
            </a:r>
            <a:r>
              <a:rPr lang="ru-RU" sz="2200" b="1" dirty="0" err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Фе́ликс</a:t>
            </a:r>
            <a:r>
              <a:rPr lang="ru-RU" sz="2200" b="1" dirty="0" smtClean="0">
                <a:solidFill>
                  <a:srgbClr val="800000"/>
                </a:solidFill>
                <a:effectLst/>
                <a:latin typeface="Albertus Medium" pitchFamily="34" charset="0"/>
              </a:rPr>
              <a:t> </a:t>
            </a:r>
            <a:r>
              <a:rPr lang="ru-RU" sz="2200" b="1" dirty="0" err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Мендельсо́н</a:t>
            </a:r>
            <a:r>
              <a:rPr lang="ru-RU" sz="2200" b="1" dirty="0" smtClean="0">
                <a:solidFill>
                  <a:srgbClr val="800000"/>
                </a:solidFill>
                <a:effectLst/>
                <a:latin typeface="Albertus Medium" pitchFamily="34" charset="0"/>
              </a:rPr>
              <a:t> — немецкий </a:t>
            </a:r>
            <a:r>
              <a:rPr lang="ru-RU" sz="2200" b="1" dirty="0" smtClean="0">
                <a:solidFill>
                  <a:srgbClr val="0000FF"/>
                </a:solidFill>
                <a:effectLst/>
                <a:latin typeface="Albertus Medium" pitchFamily="34" charset="0"/>
              </a:rPr>
              <a:t>композитор</a:t>
            </a:r>
            <a:r>
              <a:rPr lang="ru-RU" sz="2200" b="1" dirty="0" smtClean="0">
                <a:solidFill>
                  <a:srgbClr val="800000"/>
                </a:solidFill>
                <a:effectLst/>
                <a:latin typeface="Albertus Medium" pitchFamily="34" charset="0"/>
              </a:rPr>
              <a:t> и </a:t>
            </a:r>
            <a:r>
              <a:rPr lang="ru-RU" sz="2200" b="1" dirty="0" smtClean="0">
                <a:solidFill>
                  <a:srgbClr val="0000FF"/>
                </a:solidFill>
                <a:effectLst/>
                <a:latin typeface="Albertus Medium" pitchFamily="34" charset="0"/>
              </a:rPr>
              <a:t>дирижёр</a:t>
            </a:r>
            <a:r>
              <a:rPr lang="ru-RU" sz="2200" b="1" dirty="0" smtClean="0">
                <a:solidFill>
                  <a:srgbClr val="800000"/>
                </a:solidFill>
                <a:effectLst/>
                <a:latin typeface="Albertus Medium" pitchFamily="34" charset="0"/>
              </a:rPr>
              <a:t>, один из крупнейших представителей романтического направления в музыке, автор знаменитого </a:t>
            </a:r>
            <a:r>
              <a:rPr lang="ru-RU" sz="2200" b="1" dirty="0" smtClean="0">
                <a:solidFill>
                  <a:srgbClr val="0000FF"/>
                </a:solidFill>
                <a:effectLst/>
                <a:latin typeface="Albertus Medium" pitchFamily="34" charset="0"/>
              </a:rPr>
              <a:t>свадебного марша</a:t>
            </a:r>
            <a:r>
              <a:rPr lang="ru-RU" sz="2200" b="1" dirty="0" smtClean="0">
                <a:solidFill>
                  <a:srgbClr val="800000"/>
                </a:solidFill>
                <a:effectLst/>
                <a:latin typeface="Albertus Medium" pitchFamily="34" charset="0"/>
              </a:rPr>
              <a:t>. Стиль композитора отличают филигранная техника, красота и грациозность, ясность изложения. За светлый и жизнерадостный характер музыки Шуман назвал Мендельсона </a:t>
            </a:r>
            <a:r>
              <a:rPr lang="ru-RU" sz="2200" b="1" dirty="0" smtClean="0">
                <a:solidFill>
                  <a:srgbClr val="0000FF"/>
                </a:solidFill>
                <a:effectLst/>
                <a:latin typeface="Albertus Medium" pitchFamily="34" charset="0"/>
              </a:rPr>
              <a:t>«Моцартом XIX века»</a:t>
            </a:r>
            <a:r>
              <a:rPr lang="ru-RU" sz="2200" b="1" dirty="0" smtClean="0">
                <a:solidFill>
                  <a:srgbClr val="800000"/>
                </a:solidFill>
                <a:effectLst/>
                <a:latin typeface="Albertus Medium" pitchFamily="34" charset="0"/>
              </a:rPr>
              <a:t>. Велики заслуги Мендельсона и в качестве дирижёра.</a:t>
            </a:r>
          </a:p>
        </p:txBody>
      </p:sp>
      <p:pic>
        <p:nvPicPr>
          <p:cNvPr id="14339" name="Picture 4" descr="Mendelssohn_Bartholdy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2133600"/>
            <a:ext cx="2540000" cy="37846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4340" name="WordArt 5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55546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/>
              </a:rPr>
              <a:t>Феликс Мендельсон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979613" y="908050"/>
            <a:ext cx="2371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(1809-1847)</a:t>
            </a:r>
            <a:endParaRPr lang="ru-RU" sz="28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4342" name="Picture 7" descr="Изображение 0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6766E"/>
              </a:clrFrom>
              <a:clrTo>
                <a:srgbClr val="76766E">
                  <a:alpha val="0"/>
                </a:srgbClr>
              </a:clrTo>
            </a:clrChange>
            <a:lum bright="18000" contrast="60000"/>
          </a:blip>
          <a:srcRect l="2119"/>
          <a:stretch>
            <a:fillRect/>
          </a:stretch>
        </p:blipFill>
        <p:spPr bwMode="auto">
          <a:xfrm>
            <a:off x="6443663" y="188913"/>
            <a:ext cx="2528887" cy="112395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275" y="1989138"/>
            <a:ext cx="4968875" cy="47117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smtClean="0"/>
              <a:t>	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Фредерик Шопен – польский композитор и пианист, долгое время живший во Франции. Автор многочисленных произведений для фортепиано.</a:t>
            </a:r>
            <a:r>
              <a:rPr lang="en-US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 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По-новому истолковал многие жанры: возродил на романтической основе прелюдию, создал фортепианную </a:t>
            </a:r>
            <a:r>
              <a:rPr lang="ru-RU" sz="18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балладу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, опоэтизировал и драматизировал танцы — </a:t>
            </a:r>
            <a:r>
              <a:rPr lang="ru-RU" sz="18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мазурку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, </a:t>
            </a:r>
            <a:r>
              <a:rPr lang="ru-RU" sz="18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полонез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, </a:t>
            </a:r>
            <a:r>
              <a:rPr lang="ru-RU" sz="18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вальс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; превратил </a:t>
            </a:r>
            <a:r>
              <a:rPr lang="ru-RU" sz="18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скерцо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 в самостоятельное произведение. Обогатил гармонию и фортепианную фактуру; сочетал классичность формы с мелодическим богатством и фантазией. В его фортепианном исполнении глубина и искренность чувств сочетались с изяществом, техническим совершенством.</a:t>
            </a:r>
          </a:p>
        </p:txBody>
      </p:sp>
      <p:pic>
        <p:nvPicPr>
          <p:cNvPr id="15363" name="Picture 4" descr="448px-Eug%C3%A8ne_Ferdinand_Victor_Delacroix_04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276475"/>
            <a:ext cx="2692400" cy="359886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5364" name="WordArt 5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5554662" cy="633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/>
              </a:rPr>
              <a:t>Фредерик Шопен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043113" y="765175"/>
            <a:ext cx="2349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(1810-1849)</a:t>
            </a:r>
            <a:endParaRPr lang="ru-RU" sz="28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5366" name="Picture 7" descr="Изображение 0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6766E"/>
              </a:clrFrom>
              <a:clrTo>
                <a:srgbClr val="76766E">
                  <a:alpha val="0"/>
                </a:srgbClr>
              </a:clrTo>
            </a:clrChange>
            <a:lum bright="18000" contrast="60000"/>
          </a:blip>
          <a:srcRect l="2119"/>
          <a:stretch>
            <a:fillRect/>
          </a:stretch>
        </p:blipFill>
        <p:spPr bwMode="auto">
          <a:xfrm>
            <a:off x="6443663" y="188913"/>
            <a:ext cx="2528887" cy="112395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4619625" cy="4495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200" smtClean="0"/>
              <a:t>	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Ро́берт Шу́ман — немецкий </a:t>
            </a:r>
            <a:r>
              <a:rPr lang="ru-RU" sz="18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композитор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 и </a:t>
            </a:r>
            <a:r>
              <a:rPr lang="ru-RU" sz="18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пианист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. Один из самых известных композиторов первой половины XIX века, представлявших направление романтизма. Творческим успехом явилась музыка Шумана к драматической поэме </a:t>
            </a:r>
            <a:r>
              <a:rPr lang="ru-RU" sz="18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«Манфред»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 Дж. Байрона. Шуман внёс большой вклад в музыкальную </a:t>
            </a:r>
            <a:r>
              <a:rPr lang="ru-RU" sz="18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критику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. Пропагандируя на страницах своего журнала творчество музыкантов-классиков, борясь против антихудожественных явлений современности, он поддерживал новую европейскую романтическую школу. </a:t>
            </a:r>
          </a:p>
        </p:txBody>
      </p:sp>
      <p:pic>
        <p:nvPicPr>
          <p:cNvPr id="16387" name="Picture 4" descr="545px-Robert_Schumann_183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276475"/>
            <a:ext cx="3267075" cy="35972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6388" name="WordArt 5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55546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/>
              </a:rPr>
              <a:t>Роберт Шуман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051050" y="765175"/>
            <a:ext cx="2332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(1810-1856)</a:t>
            </a:r>
            <a:endParaRPr lang="ru-RU" sz="28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6390" name="Picture 7" descr="Изображение 0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6766E"/>
              </a:clrFrom>
              <a:clrTo>
                <a:srgbClr val="76766E">
                  <a:alpha val="0"/>
                </a:srgbClr>
              </a:clrTo>
            </a:clrChange>
            <a:lum bright="18000" contrast="60000"/>
          </a:blip>
          <a:srcRect l="2119"/>
          <a:stretch>
            <a:fillRect/>
          </a:stretch>
        </p:blipFill>
        <p:spPr bwMode="auto">
          <a:xfrm>
            <a:off x="6443663" y="188913"/>
            <a:ext cx="2528887" cy="112395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75" y="1844675"/>
            <a:ext cx="5124450" cy="48244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Ференц (Франц) Лист  — </a:t>
            </a:r>
            <a:r>
              <a:rPr lang="ru-RU" sz="22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композитор</a:t>
            </a:r>
            <a:r>
              <a:rPr lang="ru-RU" sz="22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, </a:t>
            </a:r>
            <a:r>
              <a:rPr lang="ru-RU" sz="22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пианист</a:t>
            </a:r>
            <a:r>
              <a:rPr lang="ru-RU" sz="22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, </a:t>
            </a:r>
            <a:r>
              <a:rPr lang="ru-RU" sz="22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педагог</a:t>
            </a:r>
            <a:r>
              <a:rPr lang="ru-RU" sz="22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, </a:t>
            </a:r>
            <a:r>
              <a:rPr lang="ru-RU" sz="22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дирижёр</a:t>
            </a:r>
            <a:r>
              <a:rPr lang="ru-RU" sz="22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, </a:t>
            </a:r>
            <a:r>
              <a:rPr lang="ru-RU" sz="22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публицист</a:t>
            </a:r>
            <a:r>
              <a:rPr lang="ru-RU" sz="22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, один из крупнейших представителей музыкального романтизма. Лист стал величайшим пианистом XIX века. Его эпоха была расцветом концертного пианизма, Лист был в авангарде этого процесса, имея безграничные технические возможности. До сих пор его виртуозность остается ориентиром для современных пианистов, а произведения — вершинами фортепианной виртуозности.</a:t>
            </a:r>
          </a:p>
        </p:txBody>
      </p:sp>
      <p:pic>
        <p:nvPicPr>
          <p:cNvPr id="17411" name="Picture 4" descr="472px-Barabas-liszt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276475"/>
            <a:ext cx="2835275" cy="359886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7412" name="WordArt 5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47513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/>
              </a:rPr>
              <a:t>Ференц Лист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074863" y="765175"/>
            <a:ext cx="2284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(1811-1886)</a:t>
            </a:r>
            <a:endParaRPr lang="ru-RU" sz="28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7414" name="Picture 7" descr="Изображение 0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6766E"/>
              </a:clrFrom>
              <a:clrTo>
                <a:srgbClr val="76766E">
                  <a:alpha val="0"/>
                </a:srgbClr>
              </a:clrTo>
            </a:clrChange>
            <a:lum bright="18000" contrast="60000"/>
          </a:blip>
          <a:srcRect l="2119"/>
          <a:stretch>
            <a:fillRect/>
          </a:stretch>
        </p:blipFill>
        <p:spPr bwMode="auto">
          <a:xfrm>
            <a:off x="6443663" y="188913"/>
            <a:ext cx="2528887" cy="112395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5051425" cy="46085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smtClean="0"/>
              <a:t>	</a:t>
            </a:r>
            <a:r>
              <a:rPr lang="ru-RU" sz="22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Вильге́льм Ри́хард Вагнер— немецкий оперный </a:t>
            </a:r>
            <a:r>
              <a:rPr lang="ru-RU" sz="22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композитор</a:t>
            </a:r>
            <a:r>
              <a:rPr lang="ru-RU" sz="22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, </a:t>
            </a:r>
            <a:r>
              <a:rPr lang="ru-RU" sz="22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дирижёр</a:t>
            </a:r>
            <a:r>
              <a:rPr lang="ru-RU" sz="22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, </a:t>
            </a:r>
            <a:r>
              <a:rPr lang="ru-RU" sz="22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драматург</a:t>
            </a:r>
            <a:r>
              <a:rPr lang="en-US" sz="22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 </a:t>
            </a:r>
            <a:r>
              <a:rPr lang="ru-RU" sz="22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(автор либретто своих опер), </a:t>
            </a:r>
            <a:r>
              <a:rPr lang="ru-RU" sz="22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философ</a:t>
            </a:r>
            <a:r>
              <a:rPr lang="ru-RU" sz="22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, </a:t>
            </a:r>
            <a:r>
              <a:rPr lang="ru-RU" sz="22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революционер</a:t>
            </a:r>
            <a:r>
              <a:rPr lang="ru-RU" sz="22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. Оказал значительное влияние на европейскую культуру рубежа веков, особенно модернизм. С другой стороны, мистицизм</a:t>
            </a:r>
            <a:r>
              <a:rPr lang="en-US" sz="22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 </a:t>
            </a:r>
            <a:r>
              <a:rPr lang="ru-RU" sz="22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и идеологически окрашенный антисемитизм Вагнера повлияли на немецкий национализм начала XX века, в том числе на национал-социализм.</a:t>
            </a:r>
          </a:p>
        </p:txBody>
      </p:sp>
      <p:pic>
        <p:nvPicPr>
          <p:cNvPr id="18435" name="Picture 4" descr="RichardWagner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773238"/>
            <a:ext cx="2857500" cy="39719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8436" name="WordArt 5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5554662" cy="633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/>
              </a:rPr>
              <a:t>Рихард Вагнер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054225" y="765175"/>
            <a:ext cx="2324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(1813-1883)</a:t>
            </a:r>
            <a:endParaRPr lang="ru-RU" sz="28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8438" name="Picture 7" descr="Изображение 0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6766E"/>
              </a:clrFrom>
              <a:clrTo>
                <a:srgbClr val="76766E">
                  <a:alpha val="0"/>
                </a:srgbClr>
              </a:clrTo>
            </a:clrChange>
            <a:lum bright="18000" contrast="60000"/>
          </a:blip>
          <a:srcRect l="2119"/>
          <a:stretch>
            <a:fillRect/>
          </a:stretch>
        </p:blipFill>
        <p:spPr bwMode="auto">
          <a:xfrm>
            <a:off x="6443663" y="188913"/>
            <a:ext cx="2528887" cy="112395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8400" y="1700213"/>
            <a:ext cx="4978400" cy="49291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smtClean="0">
                <a:solidFill>
                  <a:srgbClr val="990000"/>
                </a:solidFill>
                <a:latin typeface="Albertus Medium" pitchFamily="34" charset="0"/>
              </a:rPr>
              <a:t>	</a:t>
            </a:r>
            <a:r>
              <a:rPr lang="ru-RU" sz="20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Джузе́ппе Фортуни́но Франче́ско Ве́рди — итальянский </a:t>
            </a:r>
            <a:r>
              <a:rPr lang="ru-RU" sz="20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композитор</a:t>
            </a:r>
            <a:r>
              <a:rPr lang="ru-RU" sz="20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, центральная фигура итальянской оперной школы. Лучшие его оперы (</a:t>
            </a:r>
            <a:r>
              <a:rPr lang="ru-RU" sz="20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Риголетто</a:t>
            </a:r>
            <a:r>
              <a:rPr lang="ru-RU" sz="20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, </a:t>
            </a:r>
            <a:r>
              <a:rPr lang="ru-RU" sz="20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Травиата</a:t>
            </a:r>
            <a:r>
              <a:rPr lang="ru-RU" sz="20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, </a:t>
            </a:r>
            <a:r>
              <a:rPr lang="ru-RU" sz="20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Аида</a:t>
            </a:r>
            <a:r>
              <a:rPr lang="ru-RU" sz="20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), известные богатством мелодической выразительности, часто исполняются в оперных театрах всего мира. В прошлом часто пренебрежительно упоминаемые критиками (за «потакание вкусам простых людей», «упрощенную полифонию» и «бесстыдное мелодраматизирование»), шедевры Верди являются основой обычного оперного репертуара через полтора столетия после их написания.</a:t>
            </a:r>
          </a:p>
        </p:txBody>
      </p:sp>
      <p:pic>
        <p:nvPicPr>
          <p:cNvPr id="19459" name="Picture 4" descr="Verdi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205038"/>
            <a:ext cx="2781300" cy="359886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9460" name="WordArt 5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5554662" cy="633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/>
              </a:rPr>
              <a:t>Джузеппе Верди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078038" y="765175"/>
            <a:ext cx="2276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(1813-1901)</a:t>
            </a:r>
            <a:endParaRPr lang="ru-RU" sz="28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9462" name="Picture 7" descr="Изображение 0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6766E"/>
              </a:clrFrom>
              <a:clrTo>
                <a:srgbClr val="76766E">
                  <a:alpha val="0"/>
                </a:srgbClr>
              </a:clrTo>
            </a:clrChange>
            <a:lum bright="18000" contrast="60000"/>
          </a:blip>
          <a:srcRect l="2119"/>
          <a:stretch>
            <a:fillRect/>
          </a:stretch>
        </p:blipFill>
        <p:spPr bwMode="auto">
          <a:xfrm>
            <a:off x="6443663" y="188913"/>
            <a:ext cx="2528887" cy="112395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9838" y="1844675"/>
            <a:ext cx="4691062" cy="47529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Моде́ст Петро́вич Му́соргский — русский </a:t>
            </a:r>
            <a:r>
              <a:rPr lang="ru-RU" sz="22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композитор</a:t>
            </a:r>
            <a:r>
              <a:rPr lang="ru-RU" sz="22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, автор знаменитых опер на темы русской истории. Известность  ему доставила опера </a:t>
            </a:r>
            <a:r>
              <a:rPr lang="ru-RU" sz="22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«Борис Годунов»,</a:t>
            </a:r>
            <a:r>
              <a:rPr lang="ru-RU" sz="22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 поставленная на сцене Мариинского театра в Санкт-Петербурге. в 1874 г. и признанная в некоторых музыкальных кружках произведением образцовым. В Москве «Борис Годунов» поставлен впервые на сцене Большого театра в 1888 г.</a:t>
            </a:r>
          </a:p>
        </p:txBody>
      </p:sp>
      <p:pic>
        <p:nvPicPr>
          <p:cNvPr id="20483" name="Picture 4" descr="Musorgskiy_in_1865b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133600"/>
            <a:ext cx="2905125" cy="4191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20484" name="WordArt 5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5554662" cy="633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/>
              </a:rPr>
              <a:t>Модест Мусоргский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051050" y="765175"/>
            <a:ext cx="2332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(1839-1881)</a:t>
            </a:r>
            <a:endParaRPr lang="ru-RU" sz="28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20486" name="Picture 7" descr="Изображение 0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6766E"/>
              </a:clrFrom>
              <a:clrTo>
                <a:srgbClr val="76766E">
                  <a:alpha val="0"/>
                </a:srgbClr>
              </a:clrTo>
            </a:clrChange>
            <a:lum bright="18000" contrast="60000"/>
          </a:blip>
          <a:srcRect l="2119"/>
          <a:stretch>
            <a:fillRect/>
          </a:stretch>
        </p:blipFill>
        <p:spPr bwMode="auto">
          <a:xfrm>
            <a:off x="6443663" y="188913"/>
            <a:ext cx="2528887" cy="112395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8038" y="1844675"/>
            <a:ext cx="5616575" cy="48244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Пётр Ильи́ч Чайко́вский — русский </a:t>
            </a:r>
            <a:r>
              <a:rPr lang="ru-RU" sz="18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композитор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, один из лучших </a:t>
            </a:r>
            <a:r>
              <a:rPr lang="ru-RU" sz="18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мелодистов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, </a:t>
            </a:r>
            <a:r>
              <a:rPr lang="ru-RU" sz="18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дирижёр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, </a:t>
            </a:r>
            <a:r>
              <a:rPr lang="ru-RU" sz="18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педагог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, </a:t>
            </a:r>
            <a:r>
              <a:rPr lang="ru-RU" sz="18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музыкально-общественный деятель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. Чайковский активно участвовал в музыкальной жизни Москвы, здесь издавались и исполнялись его произведения, определились основные жанры творчества. Результатом знакомства в 1868 году и творческих контактов с членами «Могучей кучки» явилось создание программных симфонических произведений. Содержание музыки Чайковского универсально: охватывает образы жизни и смерти, любви, природы, детства, окружающего быта, в ней по-новому раскрываются произведения русской и мировой литературы — А. С. Пушкина и Н. В. Гоголя, Шекспира и Данте. </a:t>
            </a:r>
          </a:p>
        </p:txBody>
      </p:sp>
      <p:pic>
        <p:nvPicPr>
          <p:cNvPr id="21507" name="Picture 4" descr="451px-Peter_Tschaikowski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76475"/>
            <a:ext cx="2709863" cy="359886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21508" name="WordArt 5"/>
          <p:cNvSpPr>
            <a:spLocks noChangeArrowheads="1" noChangeShapeType="1" noTextEdit="1"/>
          </p:cNvSpPr>
          <p:nvPr/>
        </p:nvSpPr>
        <p:spPr bwMode="auto">
          <a:xfrm>
            <a:off x="971550" y="115888"/>
            <a:ext cx="44640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/>
              </a:rPr>
              <a:t>Пётр Ильич</a:t>
            </a:r>
          </a:p>
          <a:p>
            <a:pPr algn="ctr"/>
            <a:r>
              <a:rPr lang="ru-RU" sz="36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/>
              </a:rPr>
              <a:t>Чайковский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979613" y="1196975"/>
            <a:ext cx="2397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(1840-1893)</a:t>
            </a:r>
            <a:endParaRPr lang="ru-RU" sz="28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21510" name="Picture 7" descr="Изображение 0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6766E"/>
              </a:clrFrom>
              <a:clrTo>
                <a:srgbClr val="76766E">
                  <a:alpha val="0"/>
                </a:srgbClr>
              </a:clrTo>
            </a:clrChange>
            <a:lum bright="18000" contrast="60000"/>
          </a:blip>
          <a:srcRect l="2119"/>
          <a:stretch>
            <a:fillRect/>
          </a:stretch>
        </p:blipFill>
        <p:spPr bwMode="auto">
          <a:xfrm>
            <a:off x="6443663" y="188913"/>
            <a:ext cx="2528887" cy="112395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8400" y="1773238"/>
            <a:ext cx="4978400" cy="47513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	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Никола́й Андре́евич Ри́мский-Ко́рсаков — русский </a:t>
            </a:r>
            <a:r>
              <a:rPr lang="ru-RU" sz="18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композитор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, </a:t>
            </a:r>
            <a:r>
              <a:rPr lang="ru-RU" sz="18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педагог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, </a:t>
            </a:r>
            <a:r>
              <a:rPr lang="ru-RU" sz="18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дирижёр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, </a:t>
            </a:r>
            <a:r>
              <a:rPr lang="ru-RU" sz="18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общественный деятель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, </a:t>
            </a:r>
            <a:r>
              <a:rPr lang="ru-RU" sz="18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музыкальный критик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; представитель «Могучей кучки», автор 15 опер, 3 симфоний, симфонических произведений, инструментальных концертов, кантат, камерно-инструментальной, вокальной и духовной музыки. Вершинные произведения Римского-Корсакова для оркестра — </a:t>
            </a:r>
            <a:r>
              <a:rPr lang="ru-RU" sz="18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«Испанское каприччио»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 (1887) и симфоническая сюита </a:t>
            </a:r>
            <a:r>
              <a:rPr lang="ru-RU" sz="18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«Шехерезада»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 (1888). Существенное место в творческом наследии Римского-Корсакова занимает камерно-вокальная лирика. Написал 79 романсов, в том числе вокальные циклы «Весной», «Поэту», «У моря».</a:t>
            </a:r>
          </a:p>
        </p:txBody>
      </p:sp>
      <p:pic>
        <p:nvPicPr>
          <p:cNvPr id="22531" name="Picture 4" descr="428px-Rimsky-Korsakov_by_Repin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76475"/>
            <a:ext cx="2570163" cy="36004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22532" name="WordArt 5"/>
          <p:cNvSpPr>
            <a:spLocks noChangeArrowheads="1" noChangeShapeType="1" noTextEdit="1"/>
          </p:cNvSpPr>
          <p:nvPr/>
        </p:nvSpPr>
        <p:spPr bwMode="auto">
          <a:xfrm>
            <a:off x="107950" y="188913"/>
            <a:ext cx="62642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/>
              </a:rPr>
              <a:t>Николай Римкий-Корсаков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016125" y="765175"/>
            <a:ext cx="2405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(1844-1908)</a:t>
            </a:r>
            <a:endParaRPr lang="ru-RU" sz="28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22534" name="Picture 7" descr="Изображение 0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6766E"/>
              </a:clrFrom>
              <a:clrTo>
                <a:srgbClr val="76766E">
                  <a:alpha val="0"/>
                </a:srgbClr>
              </a:clrTo>
            </a:clrChange>
            <a:lum bright="18000" contrast="60000"/>
          </a:blip>
          <a:srcRect l="2119"/>
          <a:stretch>
            <a:fillRect/>
          </a:stretch>
        </p:blipFill>
        <p:spPr bwMode="auto">
          <a:xfrm>
            <a:off x="6443663" y="188913"/>
            <a:ext cx="2528887" cy="112395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1773238"/>
            <a:ext cx="4608513" cy="45354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200" smtClean="0"/>
              <a:t>	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Серге́й Васи́льевич Рахма́нинов — великий русский </a:t>
            </a:r>
            <a:r>
              <a:rPr lang="ru-RU" sz="18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композитор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, </a:t>
            </a:r>
            <a:r>
              <a:rPr lang="ru-RU" sz="18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пианист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 и </a:t>
            </a:r>
            <a:r>
              <a:rPr lang="ru-RU" sz="18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дирижёр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. Крупнейший композитор конца XIX — начала XX в.в., Рахманинов синтезировал в своём творчестве принципы петербургской и московской композиторских школ (а также традиции западноевропейской музыки), и создал новый национальный стиль, оказавший впоследствии значительное влияние как на русскую, так и на мировую музыку XX века. Крупнейший пианист мира, Рахманинов утвердил мировой приоритет русской пианистической школы и её эстетико-художественных принципов.</a:t>
            </a:r>
          </a:p>
        </p:txBody>
      </p:sp>
      <p:pic>
        <p:nvPicPr>
          <p:cNvPr id="24579" name="Picture 4" descr="454px-Rachmaninov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205038"/>
            <a:ext cx="2727325" cy="359886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24580" name="WordArt 5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5554662" cy="633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/>
              </a:rPr>
              <a:t>Сергей Рахманинов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052638" y="765175"/>
            <a:ext cx="2327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(1873-1943)</a:t>
            </a:r>
            <a:endParaRPr lang="ru-RU" sz="28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24582" name="Picture 7" descr="Изображение 0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6766E"/>
              </a:clrFrom>
              <a:clrTo>
                <a:srgbClr val="76766E">
                  <a:alpha val="0"/>
                </a:srgbClr>
              </a:clrTo>
            </a:clrChange>
            <a:lum bright="18000" contrast="60000"/>
          </a:blip>
          <a:srcRect l="2119"/>
          <a:stretch>
            <a:fillRect/>
          </a:stretch>
        </p:blipFill>
        <p:spPr bwMode="auto">
          <a:xfrm>
            <a:off x="6443663" y="188913"/>
            <a:ext cx="2528887" cy="112395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бетховен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0"/>
            <a:ext cx="1771650" cy="1971675"/>
          </a:xfrm>
          <a:noFill/>
          <a:ln>
            <a:solidFill>
              <a:srgbClr val="000066"/>
            </a:solidFill>
          </a:ln>
        </p:spPr>
      </p:pic>
      <p:pic>
        <p:nvPicPr>
          <p:cNvPr id="4099" name="Picture 3" descr="вап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92950" y="4886325"/>
            <a:ext cx="1771650" cy="1971675"/>
          </a:xfrm>
          <a:noFill/>
          <a:ln>
            <a:solidFill>
              <a:srgbClr val="000066"/>
            </a:solidFill>
          </a:ln>
        </p:spPr>
      </p:pic>
      <p:pic>
        <p:nvPicPr>
          <p:cNvPr id="4100" name="Picture 4" descr="гайд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92725" y="0"/>
            <a:ext cx="1771650" cy="1971675"/>
          </a:xfrm>
          <a:noFill/>
          <a:ln>
            <a:solidFill>
              <a:srgbClr val="000066"/>
            </a:solidFill>
          </a:ln>
        </p:spPr>
      </p:pic>
      <p:pic>
        <p:nvPicPr>
          <p:cNvPr id="4101" name="Picture 5" descr="глинк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708400" y="404813"/>
            <a:ext cx="1771650" cy="1971675"/>
          </a:xfrm>
          <a:noFill/>
          <a:ln>
            <a:solidFill>
              <a:srgbClr val="000066"/>
            </a:solidFill>
          </a:ln>
        </p:spPr>
      </p:pic>
      <p:pic>
        <p:nvPicPr>
          <p:cNvPr id="4102" name="Picture 6" descr="гонрп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4075" y="2205038"/>
            <a:ext cx="1771650" cy="208756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103" name="Picture 7" descr="дарг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4886325"/>
            <a:ext cx="1771650" cy="19716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104" name="Picture 8" descr="долл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7050" y="476250"/>
            <a:ext cx="1771650" cy="19716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105" name="Picture 9" descr="мусоргский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924175"/>
            <a:ext cx="1771650" cy="19716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106" name="Picture 10" descr="моц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188" y="620713"/>
            <a:ext cx="1771650" cy="19716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107" name="Picture 11" descr="моц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1050" y="4508500"/>
            <a:ext cx="1771650" cy="19716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108" name="Picture 12" descr="римский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72350" y="2924175"/>
            <a:ext cx="1771650" cy="19716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109" name="Picture 13" descr="чов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35600" y="4508500"/>
            <a:ext cx="1771650" cy="19716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110" name="Picture 14" descr="шопе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35600" y="2205038"/>
            <a:ext cx="1771650" cy="204311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111" name="Picture 15" descr="шопен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79838" y="2781300"/>
            <a:ext cx="1771650" cy="19716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112" name="Picture 16" descr="римск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79838" y="4886325"/>
            <a:ext cx="1771650" cy="19716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5076825" cy="4495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	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Дми́трий Дми́триевич Шостако́вич — русский советский </a:t>
            </a:r>
            <a:r>
              <a:rPr lang="ru-RU" sz="18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композитор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, </a:t>
            </a:r>
            <a:r>
              <a:rPr lang="ru-RU" sz="18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пианист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, </a:t>
            </a:r>
            <a:r>
              <a:rPr lang="ru-RU" sz="18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педагог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 и </a:t>
            </a:r>
            <a:r>
              <a:rPr lang="ru-RU" sz="18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общественный деятель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, один из самых значительных композиторов XX века. Постоянно изучая классические и авангардные традиции, Шостакович выработал свой собственный музыкальный язык, эмоционально наполненный и трогающий сердца музыкантов и любителей музыки всего мира. Самыми заметными жанрами в творчестве Шостаковича являются </a:t>
            </a:r>
            <a:r>
              <a:rPr lang="ru-RU" sz="18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симфонии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 и </a:t>
            </a:r>
            <a:r>
              <a:rPr lang="ru-RU" sz="18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струнные квартеты</a:t>
            </a:r>
            <a:r>
              <a:rPr lang="ru-RU" sz="18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 - в каждом из них он написал по 15 произведений. Среди самых популярных симфоний — Пятая и Восьмая, среди квартетов — Восьмой и Пятнадцатый.</a:t>
            </a:r>
          </a:p>
        </p:txBody>
      </p:sp>
      <p:sp>
        <p:nvSpPr>
          <p:cNvPr id="25603" name="WordArt 4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6048375" cy="633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/>
              </a:rPr>
              <a:t>Дмитрий Шостакович</a:t>
            </a:r>
          </a:p>
        </p:txBody>
      </p:sp>
      <p:pic>
        <p:nvPicPr>
          <p:cNvPr id="25604" name="Picture 5" descr="393px-Dmitri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844675"/>
            <a:ext cx="2835275" cy="43211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5605" name="Picture 6" descr="Изображение 0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6766E"/>
              </a:clrFrom>
              <a:clrTo>
                <a:srgbClr val="76766E">
                  <a:alpha val="0"/>
                </a:srgbClr>
              </a:clrTo>
            </a:clrChange>
            <a:lum bright="18000" contrast="60000"/>
          </a:blip>
          <a:srcRect l="2119"/>
          <a:stretch>
            <a:fillRect/>
          </a:stretch>
        </p:blipFill>
        <p:spPr bwMode="auto">
          <a:xfrm>
            <a:off x="6443663" y="188913"/>
            <a:ext cx="2528887" cy="112395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2049463" y="765175"/>
            <a:ext cx="2335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(1</a:t>
            </a:r>
            <a:r>
              <a:rPr lang="ru-RU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906</a:t>
            </a:r>
            <a:r>
              <a:rPr 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-19</a:t>
            </a:r>
            <a:r>
              <a:rPr lang="ru-RU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75</a:t>
            </a:r>
            <a:r>
              <a:rPr 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)</a:t>
            </a:r>
            <a:endParaRPr lang="ru-RU" sz="28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9838" y="1916113"/>
            <a:ext cx="4968875" cy="48561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	</a:t>
            </a:r>
            <a:r>
              <a:rPr lang="ru-RU" sz="2000" b="1" dirty="0" err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Анто́нио</a:t>
            </a:r>
            <a:r>
              <a:rPr lang="ru-RU" sz="2000" b="1" dirty="0" smtClean="0">
                <a:solidFill>
                  <a:srgbClr val="800000"/>
                </a:solidFill>
                <a:effectLst/>
                <a:latin typeface="Albertus Medium" pitchFamily="34" charset="0"/>
              </a:rPr>
              <a:t> </a:t>
            </a:r>
            <a:r>
              <a:rPr lang="ru-RU" sz="2000" b="1" dirty="0" err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Вива́льди</a:t>
            </a:r>
            <a:r>
              <a:rPr lang="ru-RU" sz="2000" b="1" dirty="0" smtClean="0">
                <a:solidFill>
                  <a:srgbClr val="800000"/>
                </a:solidFill>
                <a:effectLst/>
                <a:latin typeface="Albertus Medium" pitchFamily="34" charset="0"/>
              </a:rPr>
              <a:t> — итальянский композитор, скрипач, педагог, дирижёр.</a:t>
            </a:r>
            <a:r>
              <a:rPr lang="en-US" sz="2000" b="1" dirty="0" smtClean="0">
                <a:solidFill>
                  <a:srgbClr val="800000"/>
                </a:solidFill>
                <a:effectLst/>
                <a:latin typeface="Albertus Medium" pitchFamily="34" charset="0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effectLst/>
                <a:latin typeface="Albertus Medium" pitchFamily="34" charset="0"/>
              </a:rPr>
              <a:t>Учился игре на скрипке у своего отца Джованни </a:t>
            </a:r>
            <a:r>
              <a:rPr lang="ru-RU" sz="2000" b="1" dirty="0" err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Баттисты</a:t>
            </a:r>
            <a:r>
              <a:rPr lang="ru-RU" sz="2000" b="1" dirty="0" smtClean="0">
                <a:solidFill>
                  <a:srgbClr val="800000"/>
                </a:solidFill>
                <a:effectLst/>
                <a:latin typeface="Albertus Medium" pitchFamily="34" charset="0"/>
              </a:rPr>
              <a:t> </a:t>
            </a:r>
            <a:r>
              <a:rPr lang="ru-RU" sz="2000" b="1" dirty="0" err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Вивальди</a:t>
            </a:r>
            <a:r>
              <a:rPr lang="ru-RU" sz="2000" b="1" dirty="0" smtClean="0">
                <a:solidFill>
                  <a:srgbClr val="800000"/>
                </a:solidFill>
                <a:effectLst/>
                <a:latin typeface="Albertus Medium" pitchFamily="34" charset="0"/>
              </a:rPr>
              <a:t>. Одно из самых известных произведений — цикл из 4 скрипичных концертов </a:t>
            </a:r>
            <a:r>
              <a:rPr lang="ru-RU" sz="2000" b="1" dirty="0" smtClean="0">
                <a:solidFill>
                  <a:srgbClr val="0000FF"/>
                </a:solidFill>
                <a:effectLst/>
                <a:latin typeface="Albertus Medium" pitchFamily="34" charset="0"/>
              </a:rPr>
              <a:t>«Времена года»</a:t>
            </a:r>
            <a:r>
              <a:rPr lang="ru-RU" sz="2000" b="1" dirty="0" smtClean="0">
                <a:solidFill>
                  <a:srgbClr val="800000"/>
                </a:solidFill>
                <a:effectLst/>
                <a:latin typeface="Albertus Medium" pitchFamily="34" charset="0"/>
              </a:rPr>
              <a:t> — ранний образец программной симфонической музыки. Существенен вклад </a:t>
            </a:r>
            <a:r>
              <a:rPr lang="ru-RU" sz="2000" b="1" dirty="0" err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Вивальди</a:t>
            </a:r>
            <a:r>
              <a:rPr lang="ru-RU" sz="2000" b="1" dirty="0" smtClean="0">
                <a:solidFill>
                  <a:srgbClr val="800000"/>
                </a:solidFill>
                <a:effectLst/>
                <a:latin typeface="Albertus Medium" pitchFamily="34" charset="0"/>
              </a:rPr>
              <a:t> в развитие инструментовки (он первым применил гобои, валторны, фаготы и другие инструменты как самостоятельные, а не дублирующие).</a:t>
            </a:r>
          </a:p>
        </p:txBody>
      </p:sp>
      <p:pic>
        <p:nvPicPr>
          <p:cNvPr id="5123" name="Picture 5" descr="502px-Vivaldi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349500"/>
            <a:ext cx="3016250" cy="359886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5124" name="WordArt 7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5554662" cy="633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/>
              </a:rPr>
              <a:t>Антонио </a:t>
            </a:r>
            <a:r>
              <a:rPr lang="ru-RU" sz="3600" b="1" kern="1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/>
              </a:rPr>
              <a:t>Вивальди</a:t>
            </a:r>
            <a:endParaRPr lang="ru-RU" sz="3600" b="1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FF"/>
                  </a:gs>
                  <a:gs pos="100000">
                    <a:srgbClr val="0000FF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aramond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089150" y="765175"/>
            <a:ext cx="2254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(1678-1741)</a:t>
            </a:r>
            <a:endParaRPr lang="ru-RU" sz="28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5126" name="Picture 10" descr="Изображение 0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6766E"/>
              </a:clrFrom>
              <a:clrTo>
                <a:srgbClr val="76766E">
                  <a:alpha val="0"/>
                </a:srgbClr>
              </a:clrTo>
            </a:clrChange>
            <a:lum bright="18000" contrast="60000"/>
          </a:blip>
          <a:srcRect l="2119"/>
          <a:stretch>
            <a:fillRect/>
          </a:stretch>
        </p:blipFill>
        <p:spPr bwMode="auto">
          <a:xfrm>
            <a:off x="6443663" y="188913"/>
            <a:ext cx="2528887" cy="112395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75" y="1844675"/>
            <a:ext cx="5257800" cy="47529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smtClean="0"/>
              <a:t>	</a:t>
            </a:r>
            <a:r>
              <a:rPr lang="ru-RU" sz="20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Иога́нн Себастья́н Бах — немецкий композитор и органист, представитель эпохи </a:t>
            </a:r>
            <a:r>
              <a:rPr lang="ru-RU" sz="20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барокко</a:t>
            </a:r>
            <a:r>
              <a:rPr lang="ru-RU" sz="20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. Его имя регулярно упоминается в списках наиболее известных композиторов мира. За свою жизнь Бах написал более </a:t>
            </a:r>
            <a:r>
              <a:rPr lang="ru-RU" sz="20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1000 </a:t>
            </a:r>
            <a:r>
              <a:rPr lang="ru-RU" sz="20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произведений. В его творчестве представлены все значимые жанры того времени, кроме оперы; он обобщил достижения музыкального искусства периода барокко. Бах — мастер </a:t>
            </a:r>
            <a:r>
              <a:rPr lang="ru-RU" sz="20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полифонии</a:t>
            </a:r>
            <a:r>
              <a:rPr lang="ru-RU" sz="20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. После смерти Баха его музыка вышла из моды, но в XIX веке, благодаря Мендельсону, её открыли вновь. Его творчество оказало сильное влияние на музыку последующих композиторов, в том числе и в XX веке.</a:t>
            </a:r>
            <a:r>
              <a:rPr lang="ru-RU" sz="2000" smtClean="0">
                <a:solidFill>
                  <a:srgbClr val="800000"/>
                </a:solidFill>
                <a:effectLst/>
                <a:latin typeface="Albertus Medium" pitchFamily="34" charset="0"/>
              </a:rPr>
              <a:t> </a:t>
            </a:r>
          </a:p>
        </p:txBody>
      </p:sp>
      <p:pic>
        <p:nvPicPr>
          <p:cNvPr id="6147" name="Picture 4" descr="Johann_Sebastian_Bach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276475"/>
            <a:ext cx="2922588" cy="36004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6148" name="WordArt 6"/>
          <p:cNvSpPr>
            <a:spLocks noChangeArrowheads="1" noChangeShapeType="1" noTextEdit="1"/>
          </p:cNvSpPr>
          <p:nvPr/>
        </p:nvSpPr>
        <p:spPr bwMode="auto">
          <a:xfrm>
            <a:off x="107950" y="188913"/>
            <a:ext cx="604837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/>
              </a:rPr>
              <a:t>Иоганн Себастьян Бах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052638" y="765175"/>
            <a:ext cx="2327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(1685-1750)</a:t>
            </a:r>
            <a:endParaRPr lang="ru-RU" sz="28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6150" name="Picture 9" descr="Изображение 0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6766E"/>
              </a:clrFrom>
              <a:clrTo>
                <a:srgbClr val="76766E">
                  <a:alpha val="0"/>
                </a:srgbClr>
              </a:clrTo>
            </a:clrChange>
            <a:lum bright="18000" contrast="60000"/>
          </a:blip>
          <a:srcRect l="2119"/>
          <a:stretch>
            <a:fillRect/>
          </a:stretch>
        </p:blipFill>
        <p:spPr bwMode="auto">
          <a:xfrm>
            <a:off x="6443663" y="188913"/>
            <a:ext cx="2528887" cy="112395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133600"/>
            <a:ext cx="5256212" cy="4495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smtClean="0"/>
              <a:t>	</a:t>
            </a:r>
            <a:r>
              <a:rPr lang="ru-RU" sz="20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Франц Йозеф Гайдн  — великий австрийский композитор, представитель </a:t>
            </a:r>
            <a:r>
              <a:rPr lang="ru-RU" sz="20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венской классической школы</a:t>
            </a:r>
            <a:r>
              <a:rPr lang="ru-RU" sz="20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, один из основоположников таких музыкальных жанров, как </a:t>
            </a:r>
            <a:r>
              <a:rPr lang="ru-RU" sz="20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симфония</a:t>
            </a:r>
            <a:r>
              <a:rPr lang="ru-RU" sz="20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 и </a:t>
            </a:r>
            <a:r>
              <a:rPr lang="ru-RU" sz="20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струнный квартет</a:t>
            </a:r>
            <a:r>
              <a:rPr lang="ru-RU" sz="20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. Величие Гайдна как композитора максимально проявилось в двух итоговых его сочинениях: больших ораториях - </a:t>
            </a:r>
            <a:r>
              <a:rPr lang="ru-RU" sz="20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"Сотворение мира"</a:t>
            </a:r>
            <a:r>
              <a:rPr lang="ru-RU" sz="20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 (1798 г.) и </a:t>
            </a:r>
            <a:r>
              <a:rPr lang="ru-RU" sz="20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"Времена года"</a:t>
            </a:r>
            <a:r>
              <a:rPr lang="ru-RU" sz="20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 (1801 г.). Оратория "Времена года" может служить образцовым эталоном музыкального классицизма. Под конец жизни Гайдн пользовался громадной</a:t>
            </a:r>
            <a:r>
              <a:rPr lang="ru-RU" sz="2000" b="1" smtClean="0"/>
              <a:t> </a:t>
            </a:r>
            <a:r>
              <a:rPr lang="ru-RU" sz="20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популярностью.</a:t>
            </a:r>
          </a:p>
        </p:txBody>
      </p:sp>
      <p:pic>
        <p:nvPicPr>
          <p:cNvPr id="7171" name="Picture 4" descr="Haydnportrait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2420938"/>
            <a:ext cx="2698750" cy="359886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5843587" cy="633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/>
              </a:rPr>
              <a:t>Франц Йозеф Гайдн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043113" y="765175"/>
            <a:ext cx="2346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(1732-1809)</a:t>
            </a:r>
            <a:endParaRPr lang="ru-RU" sz="28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7174" name="Picture 9" descr="Изображение 0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6766E"/>
              </a:clrFrom>
              <a:clrTo>
                <a:srgbClr val="76766E">
                  <a:alpha val="0"/>
                </a:srgbClr>
              </a:clrTo>
            </a:clrChange>
            <a:lum bright="18000" contrast="60000"/>
          </a:blip>
          <a:srcRect l="2119"/>
          <a:stretch>
            <a:fillRect/>
          </a:stretch>
        </p:blipFill>
        <p:spPr bwMode="auto">
          <a:xfrm>
            <a:off x="6443663" y="188913"/>
            <a:ext cx="2528887" cy="112395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PH0676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420938"/>
            <a:ext cx="2879725" cy="3598862"/>
          </a:xfrm>
          <a:noFill/>
          <a:ln>
            <a:solidFill>
              <a:srgbClr val="000066"/>
            </a:solidFill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067175" y="1916113"/>
            <a:ext cx="4752975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800000"/>
                </a:solidFill>
                <a:latin typeface="Albertus Medium" pitchFamily="34" charset="0"/>
              </a:rPr>
              <a:t>Во́льфганг Амаде́й Мо́царт — видный представитель Венской классической школы композиции. Был также виртуозным </a:t>
            </a:r>
            <a:r>
              <a:rPr lang="ru-RU" b="1">
                <a:solidFill>
                  <a:srgbClr val="0000FF"/>
                </a:solidFill>
                <a:latin typeface="Albertus Medium" pitchFamily="34" charset="0"/>
              </a:rPr>
              <a:t>скрипачом</a:t>
            </a:r>
            <a:r>
              <a:rPr lang="ru-RU" b="1">
                <a:solidFill>
                  <a:srgbClr val="800000"/>
                </a:solidFill>
                <a:latin typeface="Albertus Medium" pitchFamily="34" charset="0"/>
              </a:rPr>
              <a:t>, </a:t>
            </a:r>
            <a:r>
              <a:rPr lang="ru-RU" b="1">
                <a:solidFill>
                  <a:srgbClr val="0000FF"/>
                </a:solidFill>
                <a:latin typeface="Albertus Medium" pitchFamily="34" charset="0"/>
              </a:rPr>
              <a:t>клавесинистом</a:t>
            </a:r>
            <a:r>
              <a:rPr lang="ru-RU" b="1">
                <a:solidFill>
                  <a:srgbClr val="800000"/>
                </a:solidFill>
                <a:latin typeface="Albertus Medium" pitchFamily="34" charset="0"/>
              </a:rPr>
              <a:t>, </a:t>
            </a:r>
            <a:r>
              <a:rPr lang="ru-RU" b="1">
                <a:solidFill>
                  <a:srgbClr val="0000FF"/>
                </a:solidFill>
                <a:latin typeface="Albertus Medium" pitchFamily="34" charset="0"/>
              </a:rPr>
              <a:t>органистом</a:t>
            </a:r>
            <a:r>
              <a:rPr lang="ru-RU" b="1">
                <a:solidFill>
                  <a:srgbClr val="800000"/>
                </a:solidFill>
                <a:latin typeface="Albertus Medium" pitchFamily="34" charset="0"/>
              </a:rPr>
              <a:t>, </a:t>
            </a:r>
            <a:r>
              <a:rPr lang="ru-RU" b="1">
                <a:solidFill>
                  <a:srgbClr val="0000FF"/>
                </a:solidFill>
                <a:latin typeface="Albertus Medium" pitchFamily="34" charset="0"/>
              </a:rPr>
              <a:t>дирижёром</a:t>
            </a:r>
            <a:r>
              <a:rPr lang="ru-RU" b="1">
                <a:solidFill>
                  <a:srgbClr val="800000"/>
                </a:solidFill>
                <a:latin typeface="Albertus Medium" pitchFamily="34" charset="0"/>
              </a:rPr>
              <a:t>. По свидетельству современников, обладал феноменальным музыкальным слухом, памятью и способностью к импровизации. Моцарт написал 68 духовных произведений, 23 произведения для театра, 22 сонаты для клавесина, 45 сонат и вариаций для скрипки и клавесина, 32 струнных квартета, 49 симфоний, 55 концертов и пр., в общей сложности </a:t>
            </a:r>
            <a:r>
              <a:rPr lang="ru-RU" b="1">
                <a:solidFill>
                  <a:srgbClr val="0000FF"/>
                </a:solidFill>
                <a:latin typeface="Albertus Medium" pitchFamily="34" charset="0"/>
              </a:rPr>
              <a:t>626 </a:t>
            </a:r>
            <a:r>
              <a:rPr lang="ru-RU" b="1">
                <a:solidFill>
                  <a:srgbClr val="800000"/>
                </a:solidFill>
                <a:latin typeface="Albertus Medium" pitchFamily="34" charset="0"/>
              </a:rPr>
              <a:t>произведений.</a:t>
            </a:r>
          </a:p>
        </p:txBody>
      </p:sp>
      <p:sp>
        <p:nvSpPr>
          <p:cNvPr id="9220" name="WordArt 6"/>
          <p:cNvSpPr>
            <a:spLocks noChangeArrowheads="1" noChangeShapeType="1" noTextEdit="1"/>
          </p:cNvSpPr>
          <p:nvPr/>
        </p:nvSpPr>
        <p:spPr bwMode="auto">
          <a:xfrm>
            <a:off x="107950" y="188913"/>
            <a:ext cx="6264275" cy="633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/>
              </a:rPr>
              <a:t>Вольфганг Амадей Моцарт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101850" y="765175"/>
            <a:ext cx="2227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(1756-1791)</a:t>
            </a:r>
            <a:endParaRPr lang="ru-RU" sz="28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9222" name="Picture 8" descr="Изображение 0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6766E"/>
              </a:clrFrom>
              <a:clrTo>
                <a:srgbClr val="76766E">
                  <a:alpha val="0"/>
                </a:srgbClr>
              </a:clrTo>
            </a:clrChange>
            <a:lum bright="18000" contrast="60000"/>
          </a:blip>
          <a:srcRect l="2119"/>
          <a:stretch>
            <a:fillRect/>
          </a:stretch>
        </p:blipFill>
        <p:spPr bwMode="auto">
          <a:xfrm>
            <a:off x="6443663" y="188913"/>
            <a:ext cx="2528887" cy="112395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95288" y="2133600"/>
            <a:ext cx="4824412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>
                <a:solidFill>
                  <a:srgbClr val="800000"/>
                </a:solidFill>
                <a:latin typeface="Albertus Medium" pitchFamily="34" charset="0"/>
              </a:rPr>
              <a:t>Лю́двиг ван Бетхо́вен — великий немецкий </a:t>
            </a:r>
            <a:r>
              <a:rPr lang="ru-RU" sz="2200" b="1">
                <a:solidFill>
                  <a:srgbClr val="0000FF"/>
                </a:solidFill>
                <a:latin typeface="Albertus Medium" pitchFamily="34" charset="0"/>
              </a:rPr>
              <a:t>композитор</a:t>
            </a:r>
            <a:r>
              <a:rPr lang="ru-RU" sz="2200" b="1">
                <a:solidFill>
                  <a:srgbClr val="800000"/>
                </a:solidFill>
                <a:latin typeface="Albertus Medium" pitchFamily="34" charset="0"/>
              </a:rPr>
              <a:t>, </a:t>
            </a:r>
            <a:r>
              <a:rPr lang="ru-RU" sz="2200" b="1">
                <a:solidFill>
                  <a:srgbClr val="0000FF"/>
                </a:solidFill>
                <a:latin typeface="Albertus Medium" pitchFamily="34" charset="0"/>
              </a:rPr>
              <a:t>дирижёр</a:t>
            </a:r>
            <a:r>
              <a:rPr lang="ru-RU" sz="2200" b="1">
                <a:solidFill>
                  <a:srgbClr val="800000"/>
                </a:solidFill>
                <a:latin typeface="Albertus Medium" pitchFamily="34" charset="0"/>
              </a:rPr>
              <a:t> и </a:t>
            </a:r>
            <a:r>
              <a:rPr lang="ru-RU" sz="2200" b="1">
                <a:solidFill>
                  <a:srgbClr val="0000FF"/>
                </a:solidFill>
                <a:latin typeface="Albertus Medium" pitchFamily="34" charset="0"/>
              </a:rPr>
              <a:t>пианист</a:t>
            </a:r>
            <a:r>
              <a:rPr lang="ru-RU" sz="2200" b="1">
                <a:solidFill>
                  <a:srgbClr val="800000"/>
                </a:solidFill>
                <a:latin typeface="Albertus Medium" pitchFamily="34" charset="0"/>
              </a:rPr>
              <a:t>. Бетховен — автор многих произведений, поражавших современников драматизмом и новизной музыкального языка. В их числе: фортепьянные сонаты № 8 (</a:t>
            </a:r>
            <a:r>
              <a:rPr lang="ru-RU" sz="2200" b="1">
                <a:solidFill>
                  <a:srgbClr val="0000FF"/>
                </a:solidFill>
                <a:latin typeface="Albertus Medium" pitchFamily="34" charset="0"/>
              </a:rPr>
              <a:t>«Патетическая»</a:t>
            </a:r>
            <a:r>
              <a:rPr lang="ru-RU" sz="2200" b="1">
                <a:solidFill>
                  <a:srgbClr val="800000"/>
                </a:solidFill>
                <a:latin typeface="Albertus Medium" pitchFamily="34" charset="0"/>
              </a:rPr>
              <a:t>), 14 (</a:t>
            </a:r>
            <a:r>
              <a:rPr lang="ru-RU" sz="2200" b="1">
                <a:solidFill>
                  <a:srgbClr val="0000FF"/>
                </a:solidFill>
                <a:latin typeface="Albertus Medium" pitchFamily="34" charset="0"/>
              </a:rPr>
              <a:t>«Лунная»</a:t>
            </a:r>
            <a:r>
              <a:rPr lang="ru-RU" sz="2200" b="1">
                <a:solidFill>
                  <a:srgbClr val="800000"/>
                </a:solidFill>
                <a:latin typeface="Albertus Medium" pitchFamily="34" charset="0"/>
              </a:rPr>
              <a:t>), соната №21 (</a:t>
            </a:r>
            <a:r>
              <a:rPr lang="ru-RU" sz="2200" b="1">
                <a:solidFill>
                  <a:srgbClr val="0000FF"/>
                </a:solidFill>
                <a:latin typeface="Albertus Medium" pitchFamily="34" charset="0"/>
              </a:rPr>
              <a:t>«Аврора»</a:t>
            </a:r>
            <a:r>
              <a:rPr lang="ru-RU" sz="2200" b="1">
                <a:solidFill>
                  <a:srgbClr val="800000"/>
                </a:solidFill>
                <a:latin typeface="Albertus Medium" pitchFamily="34" charset="0"/>
              </a:rPr>
              <a:t>).</a:t>
            </a:r>
          </a:p>
        </p:txBody>
      </p:sp>
      <p:pic>
        <p:nvPicPr>
          <p:cNvPr id="10243" name="Picture 7" descr="480px-Beethoven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2205038"/>
            <a:ext cx="2882900" cy="359886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0244" name="WordArt 9"/>
          <p:cNvSpPr>
            <a:spLocks noChangeArrowheads="1" noChangeShapeType="1" noTextEdit="1"/>
          </p:cNvSpPr>
          <p:nvPr/>
        </p:nvSpPr>
        <p:spPr bwMode="auto">
          <a:xfrm>
            <a:off x="107950" y="188913"/>
            <a:ext cx="6192838" cy="633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/>
              </a:rPr>
              <a:t>Людвин ван Бетховен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071688" y="765175"/>
            <a:ext cx="2287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(1770-1827)</a:t>
            </a:r>
            <a:endParaRPr lang="ru-RU" sz="28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0246" name="Picture 11" descr="Изображение 0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6766E"/>
              </a:clrFrom>
              <a:clrTo>
                <a:srgbClr val="76766E">
                  <a:alpha val="0"/>
                </a:srgbClr>
              </a:clrTo>
            </a:clrChange>
            <a:lum bright="18000" contrast="60000"/>
          </a:blip>
          <a:srcRect l="2119"/>
          <a:stretch>
            <a:fillRect/>
          </a:stretch>
        </p:blipFill>
        <p:spPr bwMode="auto">
          <a:xfrm>
            <a:off x="6443663" y="188913"/>
            <a:ext cx="2528887" cy="112395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4476750" cy="4495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	</a:t>
            </a:r>
            <a:r>
              <a:rPr lang="ru-RU" sz="20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Никколо́ Пагани́ни — итальянский </a:t>
            </a:r>
            <a:r>
              <a:rPr lang="ru-RU" sz="20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скрипач</a:t>
            </a:r>
            <a:r>
              <a:rPr lang="ru-RU" sz="20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 и </a:t>
            </a:r>
            <a:r>
              <a:rPr lang="ru-RU" sz="20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гитарист-виртуоз</a:t>
            </a:r>
            <a:r>
              <a:rPr lang="ru-RU" sz="20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, </a:t>
            </a:r>
            <a:r>
              <a:rPr lang="ru-RU" sz="20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композитор</a:t>
            </a:r>
            <a:r>
              <a:rPr lang="ru-RU" sz="20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. Одна из наиболее ярких личностей музыкальной истории XVIII—XIX веков. Признанный гений мирового музыкального искусства. Уже с шести лет Паганини играл на скрипке, а в девять лет выступил с концертом в Генуе, который имел огромный успех. Мальчиком же он написал несколько произведений для скрипки, которые были так трудны, что, кроме него самого, никто не мог их исполнить.</a:t>
            </a:r>
          </a:p>
        </p:txBody>
      </p:sp>
      <p:pic>
        <p:nvPicPr>
          <p:cNvPr id="11267" name="Picture 4" descr="Niccolo_Paganini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205038"/>
            <a:ext cx="3357563" cy="35972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1268" name="WordArt 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57721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/>
              </a:rPr>
              <a:t>Никколо Паганини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035175" y="765175"/>
            <a:ext cx="2363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(1782-1840)</a:t>
            </a:r>
            <a:endParaRPr lang="ru-RU" sz="28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1270" name="Picture 7" descr="Изображение 0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6766E"/>
              </a:clrFrom>
              <a:clrTo>
                <a:srgbClr val="76766E">
                  <a:alpha val="0"/>
                </a:srgbClr>
              </a:clrTo>
            </a:clrChange>
            <a:lum bright="18000" contrast="60000"/>
          </a:blip>
          <a:srcRect l="2119"/>
          <a:stretch>
            <a:fillRect/>
          </a:stretch>
        </p:blipFill>
        <p:spPr bwMode="auto">
          <a:xfrm>
            <a:off x="6443663" y="188913"/>
            <a:ext cx="2528887" cy="112395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275" y="1916113"/>
            <a:ext cx="4968875" cy="4495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smtClean="0"/>
              <a:t>	</a:t>
            </a:r>
            <a:r>
              <a:rPr lang="ru-RU" sz="20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Франц Петер Шуберт — австрийский </a:t>
            </a:r>
            <a:r>
              <a:rPr lang="ru-RU" sz="20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композитор</a:t>
            </a:r>
            <a:r>
              <a:rPr lang="ru-RU" sz="20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, один из крупнейших представителей венской классической музыкальной школы и один из основоположников романтизма в музыке. После его смерти осталась масса рукописей, уже позднее увидевших свет (6 месс, 7 симфоний, 15 опер и проч.). Франц Шуберт, немецкий композитор, прожил всего 31 год, но написал более </a:t>
            </a:r>
            <a:r>
              <a:rPr lang="ru-RU" sz="2000" b="1" smtClean="0">
                <a:solidFill>
                  <a:srgbClr val="0000FF"/>
                </a:solidFill>
                <a:effectLst/>
                <a:latin typeface="Albertus Medium" pitchFamily="34" charset="0"/>
              </a:rPr>
              <a:t>600 песен</a:t>
            </a:r>
            <a:r>
              <a:rPr lang="ru-RU" sz="2000" b="1" smtClean="0">
                <a:solidFill>
                  <a:srgbClr val="800000"/>
                </a:solidFill>
                <a:effectLst/>
                <a:latin typeface="Albertus Medium" pitchFamily="34" charset="0"/>
              </a:rPr>
              <a:t>, много прекрасных симфоний и сонат, большое количест­во хоров и камерной музыки. Он трудился очень напряженно.</a:t>
            </a:r>
          </a:p>
        </p:txBody>
      </p:sp>
      <p:pic>
        <p:nvPicPr>
          <p:cNvPr id="13315" name="Picture 4" descr="Franz_Schubert_by_Wilhelm_August_Rieder_187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349500"/>
            <a:ext cx="2479675" cy="359886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3316" name="WordArt 5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5843587" cy="633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"/>
              </a:rPr>
              <a:t>Фрнац Петер Шуберт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989138" y="908050"/>
            <a:ext cx="231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(1797-1828)</a:t>
            </a:r>
            <a:endParaRPr lang="ru-RU" sz="28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3318" name="Picture 7" descr="Изображение 0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6766E"/>
              </a:clrFrom>
              <a:clrTo>
                <a:srgbClr val="76766E">
                  <a:alpha val="0"/>
                </a:srgbClr>
              </a:clrTo>
            </a:clrChange>
            <a:lum bright="18000" contrast="60000"/>
          </a:blip>
          <a:srcRect l="2119"/>
          <a:stretch>
            <a:fillRect/>
          </a:stretch>
        </p:blipFill>
        <p:spPr bwMode="auto">
          <a:xfrm>
            <a:off x="6443663" y="188913"/>
            <a:ext cx="2528887" cy="112395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466</Words>
  <Application>Microsoft Office PowerPoint</Application>
  <PresentationFormat>Экран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Разрез</vt:lpstr>
      <vt:lpstr>ВЕЛИКИЕ КОМПОЗИТОРЫ МИРА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>user</cp:lastModifiedBy>
  <cp:revision>75</cp:revision>
  <dcterms:created xsi:type="dcterms:W3CDTF">2005-12-26T19:07:38Z</dcterms:created>
  <dcterms:modified xsi:type="dcterms:W3CDTF">2020-04-06T08:00:05Z</dcterms:modified>
</cp:coreProperties>
</file>