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0" r:id="rId2"/>
    <p:sldId id="258" r:id="rId3"/>
    <p:sldId id="260" r:id="rId4"/>
    <p:sldId id="261" r:id="rId5"/>
    <p:sldId id="272" r:id="rId6"/>
    <p:sldId id="279" r:id="rId7"/>
    <p:sldId id="274" r:id="rId8"/>
    <p:sldId id="262" r:id="rId9"/>
    <p:sldId id="263" r:id="rId10"/>
    <p:sldId id="264" r:id="rId11"/>
    <p:sldId id="265" r:id="rId12"/>
    <p:sldId id="266" r:id="rId13"/>
    <p:sldId id="267" r:id="rId14"/>
    <p:sldId id="269" r:id="rId15"/>
    <p:sldId id="271" r:id="rId16"/>
    <p:sldId id="273" r:id="rId17"/>
    <p:sldId id="276" r:id="rId18"/>
    <p:sldId id="277" r:id="rId19"/>
    <p:sldId id="275" r:id="rId2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ый треугольник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Группа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Полилиния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0" name="Прямая соединительная линия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1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2D87E45D-51B4-4AAF-8469-FF457CC79322}" type="datetimeFigureOut">
              <a:rPr lang="ru-RU"/>
              <a:pPr>
                <a:defRPr/>
              </a:pPr>
              <a:t>13.05.2020</a:t>
            </a:fld>
            <a:endParaRPr lang="ru-RU"/>
          </a:p>
        </p:txBody>
      </p:sp>
      <p:sp>
        <p:nvSpPr>
          <p:cNvPr id="12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75A464FA-E794-47FD-966A-D759B2774A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6090E9-ABB4-43D8-9C8D-9F25983FD0BD}" type="datetimeFigureOut">
              <a:rPr lang="ru-RU"/>
              <a:pPr>
                <a:defRPr/>
              </a:pPr>
              <a:t>13.05.2020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9C5E13-813D-4DD3-9837-720BC7CE66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199D38-4BB6-456C-BFED-D4BBD6E1F3AD}" type="datetimeFigureOut">
              <a:rPr lang="ru-RU"/>
              <a:pPr>
                <a:defRPr/>
              </a:pPr>
              <a:t>13.05.2020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446DF2-0CED-42E8-A26C-17F46B0AE2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56F556-DD6F-4BDA-A151-F17DCAFF556E}" type="datetimeFigureOut">
              <a:rPr lang="ru-RU"/>
              <a:pPr>
                <a:defRPr/>
              </a:pPr>
              <a:t>13.05.2020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B4D8B4-A26B-4D2B-B17E-90DC3A4E442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ашивка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Нашивка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B30A8EC-A57C-4175-99ED-67505413F902}" type="datetimeFigureOut">
              <a:rPr lang="ru-RU"/>
              <a:pPr>
                <a:defRPr/>
              </a:pPr>
              <a:t>13.05.2020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6C81D77-928C-46EA-B140-B7F258128A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B3A5CDC-C63F-4EC5-B099-06D54D9FA285}" type="datetimeFigureOut">
              <a:rPr lang="ru-RU"/>
              <a:pPr>
                <a:defRPr/>
              </a:pPr>
              <a:t>13.05.2020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9EFFC6B-C681-4927-8D47-DB9106F14D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95A3946-C748-4B0B-BF18-F645AC3733C6}" type="datetimeFigureOut">
              <a:rPr lang="ru-RU"/>
              <a:pPr>
                <a:defRPr/>
              </a:pPr>
              <a:t>13.05.2020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A23364E-870A-44B1-9923-26B8EA7E29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0B46106-0685-4D21-B614-196F6B01552A}" type="datetimeFigureOut">
              <a:rPr lang="ru-RU"/>
              <a:pPr>
                <a:defRPr/>
              </a:pPr>
              <a:t>13.05.2020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8CD630C-6CD0-4D4A-9159-B79AA810DD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31B1F0-D6AC-4449-A6BD-816031BB5205}" type="datetimeFigureOut">
              <a:rPr lang="ru-RU"/>
              <a:pPr>
                <a:defRPr/>
              </a:pPr>
              <a:t>13.05.2020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53D65A-62CD-498D-8A21-2BC4C44909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A131C40-03E9-409D-95EB-10F0CFE9EA21}" type="datetimeFigureOut">
              <a:rPr lang="ru-RU"/>
              <a:pPr>
                <a:defRPr/>
              </a:pPr>
              <a:t>13.05.2020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6D8D716-4004-4865-9211-4D91A656A5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лилиния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Полилиния 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Прямоугольный треугольник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Нашивка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Нашивка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8949CF6B-8035-4574-A6BA-823E6E2EA594}" type="datetimeFigureOut">
              <a:rPr lang="ru-RU"/>
              <a:pPr>
                <a:defRPr/>
              </a:pPr>
              <a:t>13.05.2020</a:t>
            </a:fld>
            <a:endParaRPr lang="ru-RU"/>
          </a:p>
        </p:txBody>
      </p:sp>
      <p:sp>
        <p:nvSpPr>
          <p:cNvPr id="12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4F3AF716-7D58-4D05-8BDC-CBD6C55684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3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DA647B32-36CC-4BEB-9F38-5B677941EA99}" type="datetimeFigureOut">
              <a:rPr lang="ru-RU"/>
              <a:pPr>
                <a:defRPr/>
              </a:pPr>
              <a:t>13.05.2020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 smtClean="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04EBA634-33FC-4729-B1C0-00A7D7D8D9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9" r:id="rId2"/>
    <p:sldLayoutId id="2147483684" r:id="rId3"/>
    <p:sldLayoutId id="2147483685" r:id="rId4"/>
    <p:sldLayoutId id="2147483686" r:id="rId5"/>
    <p:sldLayoutId id="2147483687" r:id="rId6"/>
    <p:sldLayoutId id="2147483680" r:id="rId7"/>
    <p:sldLayoutId id="2147483688" r:id="rId8"/>
    <p:sldLayoutId id="2147483689" r:id="rId9"/>
    <p:sldLayoutId id="2147483681" r:id="rId10"/>
    <p:sldLayoutId id="2147483682" r:id="rId11"/>
  </p:sldLayoutIdLst>
  <p:transition>
    <p:wedge/>
  </p:transition>
  <p:txStyles>
    <p:titleStyle>
      <a:lvl1pPr algn="l" rtl="0" fontAlgn="base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fontAlgn="base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fontAlgn="base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%D0%93%D1%80%D0%B5%D1%87%D0%B5%D1%81%D0%BA%D0%B8%D0%B9_%D1%8F%D0%B7%D1%8B%D0%BA" TargetMode="External"/><Relationship Id="rId2" Type="http://schemas.openxmlformats.org/officeDocument/2006/relationships/hyperlink" Target="http://ru.wikipedia.org/w/index.php?title=%D0%9F%D0%B0%D1%80%D0%B0%D0%BB%D0%B8%D1%87_%D0%BD%D0%B8%D0%B6%D0%BD%D0%B8%D1%85_%D0%BA%D0%BE%D0%BD%D0%B5%D1%87%D0%BD%D0%BE%D1%81%D1%82%D0%B5%D0%B9&amp;action=edit&amp;redlink=1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/index.php?title=%D0%A1%D1%82%D0%BE%D0%BA-%D0%9C%D0%B0%D0%BD%D0%B4%D0%B5%D0%B2%D0%B8%D0%BB%D0%BB%D1%8C%D1%81%D0%BA%D0%B8%D0%B5_%D0%B8%D0%B3%D1%80%D1%8B&amp;action=edit&amp;redlink=1" TargetMode="External"/><Relationship Id="rId2" Type="http://schemas.openxmlformats.org/officeDocument/2006/relationships/hyperlink" Target="http://ru.wikipedia.org/wiki/%D0%9B%D1%8E%D0%B4%D0%B2%D0%B8%D0%B3_%D0%93%D1%83%D1%82%D1%82%D0%BC%D0%B0%D0%BD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ru.wikipedia.org/wiki/%D0%A0%D0%B8%D0%BC" TargetMode="External"/><Relationship Id="rId5" Type="http://schemas.openxmlformats.org/officeDocument/2006/relationships/hyperlink" Target="http://ru.wikipedia.org/wiki/1960_%D0%B3%D0%BE%D0%B4" TargetMode="External"/><Relationship Id="rId4" Type="http://schemas.openxmlformats.org/officeDocument/2006/relationships/hyperlink" Target="http://ru.wikipedia.org/wiki/1952_%D0%B3%D0%BE%D0%B4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Wingdings 3" pitchFamily="18" charset="2"/>
              <a:buNone/>
            </a:pPr>
            <a:endParaRPr lang="ru-RU" sz="2000" dirty="0" smtClean="0"/>
          </a:p>
          <a:p>
            <a:pPr algn="ctr">
              <a:buFont typeface="Wingdings 3" pitchFamily="18" charset="2"/>
              <a:buNone/>
            </a:pPr>
            <a:endParaRPr lang="ru-RU" sz="2000" dirty="0" smtClean="0"/>
          </a:p>
          <a:p>
            <a:pPr algn="ctr">
              <a:buFont typeface="Wingdings 3" pitchFamily="18" charset="2"/>
              <a:buNone/>
            </a:pPr>
            <a:endParaRPr lang="ru-RU" sz="2000" dirty="0" smtClean="0"/>
          </a:p>
          <a:p>
            <a:pPr algn="ctr">
              <a:buFont typeface="Wingdings 3" pitchFamily="18" charset="2"/>
              <a:buNone/>
            </a:pPr>
            <a:endParaRPr lang="ru-RU" sz="2000" dirty="0" smtClean="0"/>
          </a:p>
          <a:p>
            <a:pPr algn="ctr">
              <a:buFont typeface="Wingdings 3" pitchFamily="18" charset="2"/>
              <a:buNone/>
            </a:pPr>
            <a:endParaRPr lang="ru-RU" sz="2000" dirty="0" smtClean="0"/>
          </a:p>
          <a:p>
            <a:pPr algn="ctr">
              <a:buFont typeface="Wingdings 3" pitchFamily="18" charset="2"/>
              <a:buNone/>
            </a:pPr>
            <a:endParaRPr lang="ru-RU" sz="2000" dirty="0" smtClean="0"/>
          </a:p>
          <a:p>
            <a:pPr algn="ctr">
              <a:buFont typeface="Wingdings 3" pitchFamily="18" charset="2"/>
              <a:buNone/>
            </a:pPr>
            <a:r>
              <a:rPr lang="ru-RU" sz="2000" dirty="0" smtClean="0"/>
              <a:t>                                      </a:t>
            </a:r>
          </a:p>
          <a:p>
            <a:pPr algn="ctr">
              <a:buFont typeface="Wingdings 3" pitchFamily="18" charset="2"/>
              <a:buNone/>
            </a:pPr>
            <a:endParaRPr lang="ru-RU" sz="2000" dirty="0" smtClean="0"/>
          </a:p>
          <a:p>
            <a:pPr algn="ctr">
              <a:buFont typeface="Wingdings 3" pitchFamily="18" charset="2"/>
              <a:buNone/>
            </a:pPr>
            <a:endParaRPr lang="ru-RU" sz="2000" dirty="0" smtClean="0"/>
          </a:p>
          <a:p>
            <a:pPr algn="ctr">
              <a:buFont typeface="Wingdings 3" pitchFamily="18" charset="2"/>
              <a:buNone/>
            </a:pPr>
            <a:r>
              <a:rPr lang="ru-RU" sz="2000" dirty="0" smtClean="0"/>
              <a:t>                                       Подготовила: Долгополова В.С.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71600" y="404664"/>
            <a:ext cx="7715199" cy="1012974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400" dirty="0" smtClean="0"/>
              <a:t/>
            </a:r>
            <a:br>
              <a:rPr lang="ru-RU" sz="4400" dirty="0" smtClean="0"/>
            </a:br>
            <a:r>
              <a:rPr lang="ru-RU" sz="4400" dirty="0" smtClean="0"/>
              <a:t/>
            </a:r>
            <a:br>
              <a:rPr lang="ru-RU" sz="4400" dirty="0" smtClean="0"/>
            </a:br>
            <a:r>
              <a:rPr lang="ru-RU" sz="4400" dirty="0" smtClean="0"/>
              <a:t/>
            </a:r>
            <a:br>
              <a:rPr lang="ru-RU" sz="4400" dirty="0" smtClean="0"/>
            </a:br>
            <a:r>
              <a:rPr lang="ru-RU" sz="4400" dirty="0" err="1" smtClean="0"/>
              <a:t>Параолимпийцы</a:t>
            </a:r>
            <a:r>
              <a:rPr lang="ru-RU" sz="4400" dirty="0" smtClean="0"/>
              <a:t>. Воля к победе.</a:t>
            </a:r>
            <a:r>
              <a:rPr lang="ru-RU" sz="4400" dirty="0" smtClean="0"/>
              <a:t/>
            </a:r>
            <a:br>
              <a:rPr lang="ru-RU" sz="4400" dirty="0" smtClean="0"/>
            </a:br>
            <a:endParaRPr lang="ru-RU" dirty="0"/>
          </a:p>
        </p:txBody>
      </p:sp>
    </p:spTree>
  </p:cSld>
  <p:clrMapOvr>
    <a:masterClrMapping/>
  </p:clrMapOvr>
  <p:transition>
    <p:wedg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571472" y="2357430"/>
            <a:ext cx="8043890" cy="32258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2000" dirty="0" smtClean="0"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rPr>
              <a:t> Еще два года потребовалось будущему спортсмену на физическую, а главное - моральную реабилитацию. Тем не менее в 2000 году родители уговорили сына заняться спортом. </a:t>
            </a:r>
            <a:br>
              <a:rPr lang="ru-RU" sz="2000" dirty="0" smtClean="0"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lang="ru-RU" sz="2000" dirty="0" smtClean="0"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rPr>
              <a:t>Первым выбором чемпиона стала тяжелая атлетика, затем была легкая. В итоге в 2005 году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rPr>
              <a:t>Зарипов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rPr>
              <a:t> занялся лыжными гонками и уже через полгода выступил на играх в Турине. Запасшись опытом, 26-летний спортсмен сумел завоевать на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rPr>
              <a:t>Параолимпиаде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rPr>
              <a:t> в Ванкувере 4 золотых и одну серебряную медаль.</a:t>
            </a:r>
            <a:endParaRPr lang="ru-RU" sz="2000" dirty="0"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8435" name="Рисунок 4" descr="http://im5-tub-ru.yandex.net/i?id=419524965-20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1863" y="5286375"/>
            <a:ext cx="2405062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6" name="Рисунок 6" descr="http://im5-tub-ru.yandex.net/i?id=160893399-13-72&amp;n=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88" y="214313"/>
            <a:ext cx="2071687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000500" y="357188"/>
            <a:ext cx="5143500" cy="5768975"/>
          </a:xfrm>
        </p:spPr>
        <p:txBody>
          <a:bodyPr>
            <a:normAutofit fontScale="62500" lnSpcReduction="20000"/>
          </a:bodyPr>
          <a:lstStyle/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История Кирилла Михайлова, завоевавшего три золота, во многом схожа с его соотечественником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Иреком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Зариповым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. Помимо того что оба спортсмена выходцы из Башкортостана, Кириллу также пришлось пережить аварию. Сам спортсмен не любит рассказывать об этом, однако известно, что в 1999 году его сбил легковой автомобиль, когда Михайлов передвигался на мотоцикле. В результате ДТП четырехкратный чемпион Башкирии по лыжным гонкам среди юниоров получил сильнейшие повреждения позвоночника. 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9459" name="Рисунок 3" descr="http://im1-tub-ru.yandex.net/i?id=73299073-19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313" y="214313"/>
            <a:ext cx="3357562" cy="465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Содержимое 3" descr="http://spcontent.life.ru/media/3/news/2010/03/18187/e9939ff79aa7db59cae23c864f7d64bc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00063" y="642938"/>
            <a:ext cx="3214687" cy="4657725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57620" y="1500174"/>
            <a:ext cx="4829180" cy="4071966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200" dirty="0" smtClean="0"/>
              <a:t>Благодаря силе духа и помощи врачей Кирилла все же удалось поставить на ноги. Однако в большом спорте 26-летний Михайлов теперь выступает в категории «Спортсмены с физическими особенностями».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4294967295"/>
          </p:nvPr>
        </p:nvSpPr>
        <p:spPr>
          <a:xfrm>
            <a:off x="3771900" y="714375"/>
            <a:ext cx="5372100" cy="5411788"/>
          </a:xfrm>
        </p:spPr>
        <p:txBody>
          <a:bodyPr>
            <a:normAutofit fontScale="77500" lnSpcReduction="20000"/>
          </a:bodyPr>
          <a:lstStyle/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r>
              <a:rPr lang="ru-RU" dirty="0" smtClean="0"/>
              <a:t>Дважды </a:t>
            </a:r>
            <a:r>
              <a:rPr lang="ru-RU" dirty="0" err="1" smtClean="0"/>
              <a:t>Параолимпийская</a:t>
            </a:r>
            <a:r>
              <a:rPr lang="ru-RU" dirty="0" smtClean="0"/>
              <a:t> чемпионка по биатлону и лыжным гонкам 20-летняя Мария Иовлева — воспитанница </a:t>
            </a:r>
            <a:r>
              <a:rPr lang="ru-RU" dirty="0" err="1" smtClean="0"/>
              <a:t>Кочпонского</a:t>
            </a:r>
            <a:r>
              <a:rPr lang="ru-RU" dirty="0" smtClean="0"/>
              <a:t> детского дома-интерната для умственно отсталых детей. 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r>
              <a:rPr lang="ru-RU" dirty="0" smtClean="0"/>
              <a:t>Врожденные проблемы речевого и слухового аппарата неоднократно подводили спортсменку на дистанции. Однажды, не услышав подсказки тренера на дистанции, Мария даже свернула не в тот поворот и потеряла золотую медаль. Однако Иовлева не сдалась и привезла из Ванкувера две золотых и одну серебряную медаль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endParaRPr lang="ru-RU" dirty="0"/>
          </a:p>
        </p:txBody>
      </p:sp>
      <p:pic>
        <p:nvPicPr>
          <p:cNvPr id="21507" name="Содержимое 3" descr="http://spcontent.life.ru/media/3/news/2010/03/18187/ca2296de83468ddb3c5519227c220a6a.jpg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88" y="357188"/>
            <a:ext cx="2919412" cy="386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3914775" y="714375"/>
            <a:ext cx="5229225" cy="5411788"/>
          </a:xfrm>
        </p:spPr>
        <p:txBody>
          <a:bodyPr>
            <a:normAutofit fontScale="92500" lnSpcReduction="10000"/>
          </a:bodyPr>
          <a:lstStyle/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r>
              <a:rPr lang="ru-RU" dirty="0" smtClean="0"/>
              <a:t>Анна </a:t>
            </a:r>
            <a:r>
              <a:rPr lang="ru-RU" dirty="0" err="1" smtClean="0"/>
              <a:t>Бурмистрова</a:t>
            </a:r>
            <a:r>
              <a:rPr lang="ru-RU" dirty="0" smtClean="0"/>
              <a:t>, которая принесла России 4 медали - 2 золотых, 1 серебряную и 1 бронзовую, родилась с увечьем руки. В детстве будущая чемпионка мечтала о высоких спортивных достижениях и все-таки сумела их добиться. Сегодня Анна - одна из наиболее известных </a:t>
            </a:r>
            <a:r>
              <a:rPr lang="ru-RU" dirty="0" err="1" smtClean="0"/>
              <a:t>параолимпийцев</a:t>
            </a:r>
            <a:r>
              <a:rPr lang="ru-RU" dirty="0" smtClean="0"/>
              <a:t> страны и достойно представляет Россию на международной арене.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r>
              <a:rPr lang="ru-RU" dirty="0" smtClean="0"/>
              <a:t> 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endParaRPr lang="ru-RU" dirty="0"/>
          </a:p>
        </p:txBody>
      </p:sp>
      <p:pic>
        <p:nvPicPr>
          <p:cNvPr id="22531" name="Рисунок 3" descr="http://im4-tub-ru.yandex.net/i?id=279127600-60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8313" y="549275"/>
            <a:ext cx="2951162" cy="4103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429125" y="500063"/>
            <a:ext cx="4714875" cy="5626100"/>
          </a:xfrm>
        </p:spPr>
        <p:txBody>
          <a:bodyPr>
            <a:normAutofit fontScale="32500" lnSpcReduction="20000"/>
          </a:bodyPr>
          <a:lstStyle/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r>
              <a:rPr lang="ru-RU" sz="5500" dirty="0" smtClean="0">
                <a:latin typeface="Arial" pitchFamily="34" charset="0"/>
                <a:cs typeface="Arial" pitchFamily="34" charset="0"/>
              </a:rPr>
              <a:t>Я родилась в г. Краснотурьинске Свердловской области, а спортом начала заниматься в возрасте 6 лет. Сначала меня мама отдала на плавание для общего развития. У меня родовая травма – плексит двусторонний, паралич </a:t>
            </a:r>
            <a:r>
              <a:rPr lang="ru-RU" sz="5500" dirty="0" err="1" smtClean="0">
                <a:latin typeface="Arial" pitchFamily="34" charset="0"/>
                <a:cs typeface="Arial" pitchFamily="34" charset="0"/>
              </a:rPr>
              <a:t>Эрба</a:t>
            </a:r>
            <a:r>
              <a:rPr lang="ru-RU" sz="5500" dirty="0" smtClean="0">
                <a:latin typeface="Arial" pitchFamily="34" charset="0"/>
                <a:cs typeface="Arial" pitchFamily="34" charset="0"/>
              </a:rPr>
              <a:t> (частичная неподвижность руки, вызванная травмой плечевого сплетения во время родов). Поэтому рядом со мной были постоянно врачи, делали специальный массаж. Врачи в один голос твердили мне, что тренироваться нельзя, но мама настояла на своем. Ведь я родилась в спортивной семье: мама – лыжница, мастер спорта. Папа тоже лыжник. А моим первым тренером была тетя, </a:t>
            </a:r>
            <a:r>
              <a:rPr lang="ru-RU" sz="5500" dirty="0" err="1" smtClean="0">
                <a:latin typeface="Arial" pitchFamily="34" charset="0"/>
                <a:cs typeface="Arial" pitchFamily="34" charset="0"/>
              </a:rPr>
              <a:t>Бурмистрова</a:t>
            </a:r>
            <a:r>
              <a:rPr lang="ru-RU" sz="5500" dirty="0" smtClean="0">
                <a:latin typeface="Arial" pitchFamily="34" charset="0"/>
                <a:cs typeface="Arial" pitchFamily="34" charset="0"/>
              </a:rPr>
              <a:t> Екатерина Анатольевна, которая поставила меня на лыжи в семь лет. В сборную я попала в 14 лет и сразу стала выступать на международном уровне.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endParaRPr lang="ru-RU" dirty="0"/>
          </a:p>
        </p:txBody>
      </p:sp>
      <p:pic>
        <p:nvPicPr>
          <p:cNvPr id="23555" name="Содержимое 3" descr="http://spcontent.life.ru/media/3/news/2010/03/18187/9d6ab6dbd6598025e16b90e7cf9a5620.jpg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625" y="357188"/>
            <a:ext cx="3500438" cy="458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Прямоугольник 1"/>
          <p:cNvSpPr>
            <a:spLocks noChangeArrowheads="1"/>
          </p:cNvSpPr>
          <p:nvPr/>
        </p:nvSpPr>
        <p:spPr bwMode="auto">
          <a:xfrm>
            <a:off x="1692275" y="908050"/>
            <a:ext cx="4949825" cy="532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 u="sng">
                <a:solidFill>
                  <a:srgbClr val="000000"/>
                </a:solidFill>
                <a:ea typeface="Calibri" pitchFamily="34" charset="0"/>
              </a:rPr>
              <a:t>Сергей Валентинович Шилов</a:t>
            </a:r>
            <a:r>
              <a:rPr lang="ru-RU" sz="2000" b="1">
                <a:solidFill>
                  <a:srgbClr val="000000"/>
                </a:solidFill>
                <a:ea typeface="Calibri" pitchFamily="34" charset="0"/>
              </a:rPr>
              <a:t> — </a:t>
            </a:r>
            <a:r>
              <a:rPr lang="ru-RU" sz="2000" b="1" u="sng">
                <a:solidFill>
                  <a:srgbClr val="000000"/>
                </a:solidFill>
                <a:ea typeface="Calibri" pitchFamily="34" charset="0"/>
              </a:rPr>
              <a:t>шестикратный чемпион Паралимпийских игр</a:t>
            </a:r>
            <a:r>
              <a:rPr lang="ru-RU" sz="2000" b="1">
                <a:solidFill>
                  <a:srgbClr val="000000"/>
                </a:solidFill>
                <a:ea typeface="Calibri" pitchFamily="34" charset="0"/>
              </a:rPr>
              <a:t>, семикратный чемпион Мира </a:t>
            </a:r>
            <a:r>
              <a:rPr lang="ru-RU" sz="2000" b="1" u="sng">
                <a:solidFill>
                  <a:srgbClr val="000000"/>
                </a:solidFill>
                <a:ea typeface="Calibri" pitchFamily="34" charset="0"/>
              </a:rPr>
              <a:t>по лыжным гонкам</a:t>
            </a:r>
            <a:r>
              <a:rPr lang="ru-RU" sz="2000" b="1">
                <a:solidFill>
                  <a:srgbClr val="000000"/>
                </a:solidFill>
                <a:ea typeface="Calibri" pitchFamily="34" charset="0"/>
              </a:rPr>
              <a:t>, четырёхкратный чемпион Европы, двукратный обладатель Кубка Мира по лыжным гонкам, неоднократный призёр чемпионатов континента по лёгкой атлетике и множества других соревнований. Заслуженный мастер спорта России, мастер спорта международного класса по биатлону, мастер спорта международного класса по лёгкой атлетике, кандидат в мастера спорта по спортивному ориентированию. </a:t>
            </a:r>
            <a:r>
              <a:rPr lang="ru-RU" sz="2000" b="1" u="sng">
                <a:solidFill>
                  <a:srgbClr val="000000"/>
                </a:solidFill>
                <a:ea typeface="Calibri" pitchFamily="34" charset="0"/>
              </a:rPr>
              <a:t>Член исполкома Паралимпийского Комитета России.</a:t>
            </a:r>
            <a:endParaRPr lang="ru-RU" sz="2000" b="1" u="sng">
              <a:ea typeface="Calibri" pitchFamily="34" charset="0"/>
            </a:endParaRPr>
          </a:p>
        </p:txBody>
      </p:sp>
      <p:pic>
        <p:nvPicPr>
          <p:cNvPr id="24579" name="Picture 2" descr="http://im5-tub-ru.yandex.net/i?id=112812977-44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825" y="188913"/>
            <a:ext cx="1368425" cy="2376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0" name="Picture 4" descr="http://im3-tub-ru.yandex.net/i?id=298122982-62-72&amp;n=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1650" y="2852738"/>
            <a:ext cx="2112963" cy="381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C:\Users\Мама\Desktop\спорцмены паралимпийцы\Иван Кодлорезов и Александр Яремчук (лыжные гонки и биатлон)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1484313"/>
            <a:ext cx="4262437" cy="367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3" name="Прямоугольник 2"/>
          <p:cNvSpPr>
            <a:spLocks noChangeArrowheads="1"/>
          </p:cNvSpPr>
          <p:nvPr/>
        </p:nvSpPr>
        <p:spPr bwMode="auto">
          <a:xfrm>
            <a:off x="395288" y="333375"/>
            <a:ext cx="4572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/>
              <a:t>Иван Кодозеров и Александр Яремчук (лыжи)</a:t>
            </a:r>
          </a:p>
        </p:txBody>
      </p:sp>
      <p:pic>
        <p:nvPicPr>
          <p:cNvPr id="25604" name="Picture 2" descr="C:\Users\Мама\Desktop\спорцмены паралимпийцы\Светлана Коновалова и Григорий Мурыгин (биатлон сидячие атлеты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463" y="2420938"/>
            <a:ext cx="4319587" cy="3887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5" name="TextBox 4"/>
          <p:cNvSpPr txBox="1">
            <a:spLocks noChangeArrowheads="1"/>
          </p:cNvSpPr>
          <p:nvPr/>
        </p:nvSpPr>
        <p:spPr bwMode="auto">
          <a:xfrm>
            <a:off x="5292725" y="1844675"/>
            <a:ext cx="37433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/>
              <a:t>Григорий Мурыгин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C:\Users\Мама\Desktop\спорцмены паралимпийцы\Александр Назаро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825" y="836613"/>
            <a:ext cx="3862388" cy="4973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7" name="Прямоугольник 2"/>
          <p:cNvSpPr>
            <a:spLocks noChangeArrowheads="1"/>
          </p:cNvSpPr>
          <p:nvPr/>
        </p:nvSpPr>
        <p:spPr bwMode="auto">
          <a:xfrm>
            <a:off x="539750" y="188913"/>
            <a:ext cx="32035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/>
              <a:t>Александр Назаров</a:t>
            </a:r>
          </a:p>
        </p:txBody>
      </p:sp>
      <p:pic>
        <p:nvPicPr>
          <p:cNvPr id="26628" name="Picture 2" descr="C:\Users\Мама\Desktop\спорцмены паралимпийцы\Владислав Лемцов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6100" y="188913"/>
            <a:ext cx="467995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9" name="Прямоугольник 4"/>
          <p:cNvSpPr>
            <a:spLocks noChangeArrowheads="1"/>
          </p:cNvSpPr>
          <p:nvPr/>
        </p:nvSpPr>
        <p:spPr bwMode="auto">
          <a:xfrm>
            <a:off x="5580063" y="5445125"/>
            <a:ext cx="314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/>
              <a:t>Владислав Лемцов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Прямоугольник 1"/>
          <p:cNvSpPr>
            <a:spLocks noChangeArrowheads="1"/>
          </p:cNvSpPr>
          <p:nvPr/>
        </p:nvSpPr>
        <p:spPr bwMode="auto">
          <a:xfrm>
            <a:off x="539750" y="404813"/>
            <a:ext cx="7704138" cy="550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 b="1"/>
              <a:t>Параолимпийские игры, как ничто другое, способны посеять в душах большинства из нас семена гордости и сострадания, восхищения и надежды, понимания и любви.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Содержимое 3" descr="http://cdn.ruvr.ru/2013/10/11/1195230970/16kolomn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356100" y="2133600"/>
            <a:ext cx="4314825" cy="3876675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142852"/>
            <a:ext cx="8715436" cy="156049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4000" dirty="0" smtClean="0">
                <a:latin typeface="Arial" pitchFamily="34" charset="0"/>
                <a:cs typeface="Arial" pitchFamily="34" charset="0"/>
              </a:rPr>
              <a:t>Люди с ограниченными возможностями ,но с неограниченной волей к победе !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10244" name="Рисунок 4" descr="http://im3-tub-ru.yandex.net/i?id=69816009-53-72&amp;n=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50" y="1785938"/>
            <a:ext cx="3786188" cy="3714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Содержимое 2"/>
          <p:cNvSpPr>
            <a:spLocks noGrp="1"/>
          </p:cNvSpPr>
          <p:nvPr>
            <p:ph idx="4294967295"/>
          </p:nvPr>
        </p:nvSpPr>
        <p:spPr>
          <a:xfrm>
            <a:off x="642938" y="214313"/>
            <a:ext cx="8501062" cy="5911850"/>
          </a:xfrm>
        </p:spPr>
        <p:txBody>
          <a:bodyPr/>
          <a:lstStyle/>
          <a:p>
            <a:pPr>
              <a:buFont typeface="Wingdings 3" pitchFamily="18" charset="2"/>
              <a:buNone/>
            </a:pPr>
            <a:r>
              <a:rPr lang="ru-RU" smtClean="0"/>
              <a:t>Название первоначально было связано с термином paraplegia </a:t>
            </a:r>
            <a:r>
              <a:rPr lang="ru-RU" u="sng" smtClean="0">
                <a:hlinkClick r:id="rId2" tooltip="Паралич нижних конечностей (страница отсутствует)"/>
              </a:rPr>
              <a:t>паралич нижних конечностей</a:t>
            </a:r>
            <a:r>
              <a:rPr lang="ru-RU" smtClean="0"/>
              <a:t>, поскольку эти соревнования проводились среди людей с заболеваниями позвоночника, однако с началом участия в играх спортсменов и с другими заболеваниями было переосмыслено как «рядом, вне (</a:t>
            </a:r>
            <a:r>
              <a:rPr lang="ru-RU" u="sng" smtClean="0">
                <a:hlinkClick r:id="rId3" tooltip="Греческий язык"/>
              </a:rPr>
              <a:t>греч.</a:t>
            </a:r>
            <a:r>
              <a:rPr lang="ru-RU" smtClean="0"/>
              <a:t> </a:t>
            </a:r>
            <a:r>
              <a:rPr lang="el-GR" smtClean="0"/>
              <a:t>παρά</a:t>
            </a:r>
            <a:r>
              <a:rPr lang="ru-RU" smtClean="0"/>
              <a:t>) Олимпиады»; имеется в виду параллелизм и равноправие параолимпийских соревнований с олимпийскими.</a:t>
            </a:r>
          </a:p>
          <a:p>
            <a:pPr>
              <a:buFont typeface="Wingdings 3" pitchFamily="18" charset="2"/>
              <a:buNone/>
            </a:pPr>
            <a:endParaRPr lang="ru-RU" b="1" smtClean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357188"/>
            <a:ext cx="8501063" cy="6072187"/>
          </a:xfrm>
        </p:spPr>
        <p:txBody>
          <a:bodyPr>
            <a:normAutofit fontScale="70000" lnSpcReduction="20000"/>
          </a:bodyPr>
          <a:lstStyle/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В 1948 году врач Сток 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Мандевилльского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реабилитационного госпиталя </a:t>
            </a:r>
            <a:r>
              <a:rPr lang="ru-RU" b="1" u="sng" dirty="0" smtClean="0">
                <a:latin typeface="Arial" pitchFamily="34" charset="0"/>
                <a:cs typeface="Arial" pitchFamily="34" charset="0"/>
                <a:hlinkClick r:id="rId2" tooltip="Людвиг Гуттман"/>
              </a:rPr>
              <a:t>Людвиг </a:t>
            </a:r>
            <a:r>
              <a:rPr lang="ru-RU" b="1" u="sng" dirty="0" err="1" smtClean="0">
                <a:latin typeface="Arial" pitchFamily="34" charset="0"/>
                <a:cs typeface="Arial" pitchFamily="34" charset="0"/>
                <a:hlinkClick r:id="rId2" tooltip="Людвиг Гуттман"/>
              </a:rPr>
              <a:t>Гуттман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 собрал британских ветеранов, вернувшихся после Второй Мировой Войны с поражением спинного мозга, для участия в спортивных соревнованиях. Называемый «отцом спорта для людей с ограниченными физическими возможностями», 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Гуттман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был решительным сторонником использования спорта для улучшения качества жизни инвалидов с поражением спинного мозга. Первые Игры, ставшие прототипом 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Параолимпийских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игр, имели название Сток 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Мандевилльские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игры колясочников — 1948 и по времени проведения совпадали с Олимпийскими играми в Лондоне. 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Гуттман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имел далеко идущую цель — создание Олимпийских игр для спортсменов с ограниченными физическими возможностями. Британские </a:t>
            </a:r>
            <a:r>
              <a:rPr lang="ru-RU" b="1" u="sng" dirty="0" err="1" smtClean="0">
                <a:latin typeface="Arial" pitchFamily="34" charset="0"/>
                <a:cs typeface="Arial" pitchFamily="34" charset="0"/>
                <a:hlinkClick r:id="rId3" tooltip="Сток-Мандевилльские игры (страница отсутствует)"/>
              </a:rPr>
              <a:t>Сток-Мандевилльские</a:t>
            </a:r>
            <a:r>
              <a:rPr lang="ru-RU" b="1" u="sng" dirty="0" smtClean="0">
                <a:latin typeface="Arial" pitchFamily="34" charset="0"/>
                <a:cs typeface="Arial" pitchFamily="34" charset="0"/>
                <a:hlinkClick r:id="rId3" tooltip="Сток-Мандевилльские игры (страница отсутствует)"/>
              </a:rPr>
              <a:t> игры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 проводились ежегодно, а в </a:t>
            </a:r>
            <a:r>
              <a:rPr lang="ru-RU" b="1" u="sng" dirty="0" smtClean="0">
                <a:latin typeface="Arial" pitchFamily="34" charset="0"/>
                <a:cs typeface="Arial" pitchFamily="34" charset="0"/>
                <a:hlinkClick r:id="rId4" tooltip="1952 год"/>
              </a:rPr>
              <a:t>1952 году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, с приездом голландской команды спортсменов-колясочников для участия в соревнованиях, Игры получили статус международных и насчитывали 130 участников. IX Сток 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Мандевилльские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игры, которые были открыты не только для ветеранов войны, состоялись в </a:t>
            </a:r>
            <a:r>
              <a:rPr lang="ru-RU" b="1" u="sng" dirty="0" smtClean="0">
                <a:latin typeface="Arial" pitchFamily="34" charset="0"/>
                <a:cs typeface="Arial" pitchFamily="34" charset="0"/>
                <a:hlinkClick r:id="rId5" tooltip="1960 год"/>
              </a:rPr>
              <a:t>1960 году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 в </a:t>
            </a:r>
            <a:r>
              <a:rPr lang="ru-RU" b="1" u="sng" dirty="0" smtClean="0">
                <a:latin typeface="Arial" pitchFamily="34" charset="0"/>
                <a:cs typeface="Arial" pitchFamily="34" charset="0"/>
                <a:hlinkClick r:id="rId6" tooltip="Рим"/>
              </a:rPr>
              <a:t>Риме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. Они считаются первыми официальными 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Параолимпийскими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играми. В Риме соревновались 400 спортсменов на колясках из 23 стран. С этого времени началось бурное развитие 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параолимпийского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движения в мире.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Прямоугольник 1"/>
          <p:cNvSpPr>
            <a:spLocks noChangeArrowheads="1"/>
          </p:cNvSpPr>
          <p:nvPr/>
        </p:nvSpPr>
        <p:spPr bwMode="auto">
          <a:xfrm>
            <a:off x="323850" y="260350"/>
            <a:ext cx="8569325" cy="569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 i="1">
                <a:solidFill>
                  <a:srgbClr val="0375BF"/>
                </a:solidFill>
                <a:ea typeface="Times New Roman" pitchFamily="18" charset="0"/>
              </a:rPr>
              <a:t>Паралимпийскй гимн</a:t>
            </a:r>
            <a:r>
              <a:rPr lang="ru-RU" sz="2800" b="1">
                <a:solidFill>
                  <a:srgbClr val="414141"/>
                </a:solidFill>
                <a:ea typeface="Times New Roman" pitchFamily="18" charset="0"/>
              </a:rPr>
              <a:t> – это музыкальное оркестровое произведение«гимн будущего». </a:t>
            </a:r>
          </a:p>
          <a:p>
            <a:r>
              <a:rPr lang="ru-RU" sz="2800" b="1">
                <a:solidFill>
                  <a:srgbClr val="414141"/>
                </a:solidFill>
                <a:ea typeface="Times New Roman" pitchFamily="18" charset="0"/>
              </a:rPr>
              <a:t>Он был написан французским композитором Тъерри Дарни в 1996 году и утвержден Правлением МПК в марте 1996 года.</a:t>
            </a:r>
            <a:endParaRPr lang="ru-RU" sz="2800" b="1" i="1">
              <a:solidFill>
                <a:srgbClr val="0375BF"/>
              </a:solidFill>
              <a:ea typeface="Times New Roman" pitchFamily="18" charset="0"/>
            </a:endParaRPr>
          </a:p>
          <a:p>
            <a:pPr eaLnBrk="0" hangingPunct="0"/>
            <a:r>
              <a:rPr lang="ru-RU" sz="2800" b="1" i="1">
                <a:solidFill>
                  <a:srgbClr val="0375BF"/>
                </a:solidFill>
                <a:ea typeface="Times New Roman" pitchFamily="18" charset="0"/>
              </a:rPr>
              <a:t>Паралимпийский девиз</a:t>
            </a:r>
            <a:r>
              <a:rPr lang="ru-RU" sz="2800" b="1">
                <a:solidFill>
                  <a:srgbClr val="414141"/>
                </a:solidFill>
                <a:ea typeface="Times New Roman" pitchFamily="18" charset="0"/>
              </a:rPr>
              <a:t> – «Spirit in Motion» («Дух в движении»). Девиз лаконично и ярко передаёт видения Паралимпийского движения - необходимость предоставлять спортсменам-паралимпийцам любого уровня и происхождения возможности для того, чтобы вдохновлять и восхищать мир благодаря спортивным достижениям. </a:t>
            </a:r>
            <a:endParaRPr lang="ru-RU" sz="2800" b="1">
              <a:latin typeface="Lucida Sans Unicode" pitchFamily="34" charset="0"/>
              <a:ea typeface="Times New Roman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4" descr="C:\Users\Мама\Desktop\спорцмены паралимпийцы\спортцмены паралимпийцы - копия.jpg"/>
          <p:cNvPicPr>
            <a:picLocks noGrp="1" noChangeAspect="1" noChangeArrowheads="1"/>
          </p:cNvPicPr>
          <p:nvPr>
            <p:ph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07950" y="115888"/>
            <a:ext cx="6029325" cy="4392612"/>
          </a:xfrm>
        </p:spPr>
      </p:pic>
      <p:sp>
        <p:nvSpPr>
          <p:cNvPr id="14339" name="Прямоугольник 3"/>
          <p:cNvSpPr>
            <a:spLocks noChangeArrowheads="1"/>
          </p:cNvSpPr>
          <p:nvPr/>
        </p:nvSpPr>
        <p:spPr bwMode="auto">
          <a:xfrm>
            <a:off x="323850" y="4508500"/>
            <a:ext cx="8820150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/>
              <a:t>Впервые </a:t>
            </a:r>
            <a:r>
              <a:rPr lang="ru-RU" sz="2000" b="1" i="1"/>
              <a:t>Паралимпийская эмблема </a:t>
            </a:r>
            <a:r>
              <a:rPr lang="ru-RU" sz="2000" b="1"/>
              <a:t>появилась на Паралимпийских зимних играх в Турине в 2006 году. Логотип составляют расположенные вокруг центральной точки три полусферы красного, синего и зеленого цветов – три агитоса – «приводить в движение, двигать», Символизируют Разум, Тело и Дух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Рисунок 3" descr="http://img0.liveinternet.ru/images/attach/c/1/56/663/56663941_rekor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813" y="260350"/>
            <a:ext cx="6078537" cy="401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Прямоугольник 4"/>
          <p:cNvSpPr>
            <a:spLocks noChangeArrowheads="1"/>
          </p:cNvSpPr>
          <p:nvPr/>
        </p:nvSpPr>
        <p:spPr bwMode="auto">
          <a:xfrm>
            <a:off x="179388" y="4292600"/>
            <a:ext cx="8713787" cy="230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/>
              <a:t>Сегодня Паралимпийское движение – гораздо больше, чем просто спорт. Для участников это – праздник, азарт и адреналин, для зрителей – сильные эмоции и вдохновляющий пример, на который можно и нужно равняться.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Содержимое 2"/>
          <p:cNvSpPr>
            <a:spLocks noGrp="1"/>
          </p:cNvSpPr>
          <p:nvPr>
            <p:ph idx="4294967295"/>
          </p:nvPr>
        </p:nvSpPr>
        <p:spPr>
          <a:xfrm>
            <a:off x="0" y="428625"/>
            <a:ext cx="7943850" cy="5697538"/>
          </a:xfrm>
        </p:spPr>
        <p:txBody>
          <a:bodyPr/>
          <a:lstStyle/>
          <a:p>
            <a:r>
              <a:rPr lang="ru-RU" sz="4000" b="1" u="sng" dirty="0" smtClean="0">
                <a:latin typeface="Arial" charset="0"/>
                <a:cs typeface="Arial" charset="0"/>
              </a:rPr>
              <a:t>Зимние виды спорта</a:t>
            </a:r>
            <a:r>
              <a:rPr lang="ru-RU" sz="4000" dirty="0" smtClean="0">
                <a:latin typeface="Arial" charset="0"/>
                <a:cs typeface="Arial" charset="0"/>
              </a:rPr>
              <a:t/>
            </a:r>
            <a:br>
              <a:rPr lang="ru-RU" sz="4000" dirty="0" smtClean="0">
                <a:latin typeface="Arial" charset="0"/>
                <a:cs typeface="Arial" charset="0"/>
              </a:rPr>
            </a:br>
            <a:r>
              <a:rPr lang="ru-RU" sz="4000" b="1" i="1" dirty="0" smtClean="0">
                <a:latin typeface="Arial" charset="0"/>
                <a:cs typeface="Arial" charset="0"/>
              </a:rPr>
              <a:t>Лыжные гонки и биатлон;</a:t>
            </a:r>
            <a:br>
              <a:rPr lang="ru-RU" sz="4000" b="1" i="1" dirty="0" smtClean="0">
                <a:latin typeface="Arial" charset="0"/>
                <a:cs typeface="Arial" charset="0"/>
              </a:rPr>
            </a:br>
            <a:r>
              <a:rPr lang="ru-RU" sz="4000" b="1" i="1" dirty="0" smtClean="0">
                <a:latin typeface="Arial" charset="0"/>
                <a:cs typeface="Arial" charset="0"/>
              </a:rPr>
              <a:t>Горные лыжи;</a:t>
            </a:r>
            <a:br>
              <a:rPr lang="ru-RU" sz="4000" b="1" i="1" dirty="0" smtClean="0">
                <a:latin typeface="Arial" charset="0"/>
                <a:cs typeface="Arial" charset="0"/>
              </a:rPr>
            </a:br>
            <a:r>
              <a:rPr lang="ru-RU" sz="4000" b="1" i="1" dirty="0" err="1" smtClean="0">
                <a:latin typeface="Arial" charset="0"/>
                <a:cs typeface="Arial" charset="0"/>
              </a:rPr>
              <a:t>Следж</a:t>
            </a:r>
            <a:r>
              <a:rPr lang="ru-RU" sz="4000" b="1" i="1" dirty="0" smtClean="0">
                <a:latin typeface="Arial" charset="0"/>
                <a:cs typeface="Arial" charset="0"/>
              </a:rPr>
              <a:t> - хоккей;</a:t>
            </a:r>
            <a:br>
              <a:rPr lang="ru-RU" sz="4000" b="1" i="1" dirty="0" smtClean="0">
                <a:latin typeface="Arial" charset="0"/>
                <a:cs typeface="Arial" charset="0"/>
              </a:rPr>
            </a:br>
            <a:r>
              <a:rPr lang="ru-RU" sz="4000" b="1" i="1" dirty="0" smtClean="0">
                <a:latin typeface="Arial" charset="0"/>
                <a:cs typeface="Arial" charset="0"/>
              </a:rPr>
              <a:t>Кёрлинг на колясках. </a:t>
            </a:r>
          </a:p>
          <a:p>
            <a:r>
              <a:rPr lang="ru-RU" sz="3600" dirty="0" smtClean="0">
                <a:latin typeface="Arial" charset="0"/>
                <a:cs typeface="Arial" charset="0"/>
              </a:rPr>
              <a:t>На </a:t>
            </a:r>
            <a:r>
              <a:rPr lang="ru-RU" sz="3600" dirty="0" err="1" smtClean="0">
                <a:latin typeface="Arial" charset="0"/>
                <a:cs typeface="Arial" charset="0"/>
              </a:rPr>
              <a:t>Параолимпийские</a:t>
            </a:r>
            <a:r>
              <a:rPr lang="ru-RU" sz="3600" dirty="0" smtClean="0">
                <a:latin typeface="Arial" charset="0"/>
                <a:cs typeface="Arial" charset="0"/>
              </a:rPr>
              <a:t> игры в Сочи приехало 1650 </a:t>
            </a:r>
            <a:r>
              <a:rPr lang="ru-RU" sz="3600" dirty="0" err="1" smtClean="0">
                <a:latin typeface="Arial" charset="0"/>
                <a:cs typeface="Arial" charset="0"/>
              </a:rPr>
              <a:t>спортсменов-параолимпийцев</a:t>
            </a:r>
            <a:r>
              <a:rPr lang="ru-RU" sz="3600" dirty="0" smtClean="0">
                <a:latin typeface="Arial" charset="0"/>
                <a:cs typeface="Arial" charset="0"/>
              </a:rPr>
              <a:t> и членов команд из 45 стран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Содержимое 2"/>
          <p:cNvSpPr>
            <a:spLocks noGrp="1"/>
          </p:cNvSpPr>
          <p:nvPr>
            <p:ph idx="4294967295"/>
          </p:nvPr>
        </p:nvSpPr>
        <p:spPr>
          <a:xfrm>
            <a:off x="3779838" y="260350"/>
            <a:ext cx="5364162" cy="6597650"/>
          </a:xfrm>
        </p:spPr>
        <p:txBody>
          <a:bodyPr/>
          <a:lstStyle/>
          <a:p>
            <a:pPr algn="ctr">
              <a:buFont typeface="Wingdings 3" pitchFamily="18" charset="2"/>
              <a:buNone/>
            </a:pPr>
            <a:r>
              <a:rPr lang="ru-RU" sz="2800" b="1" smtClean="0">
                <a:latin typeface="Arial" charset="0"/>
                <a:cs typeface="Arial" charset="0"/>
              </a:rPr>
              <a:t>Четырехкратный параолимпийский чемпион Ирек Зарипов</a:t>
            </a:r>
          </a:p>
          <a:p>
            <a:pPr>
              <a:buFont typeface="Wingdings 3" pitchFamily="18" charset="2"/>
              <a:buNone/>
            </a:pPr>
            <a:r>
              <a:rPr lang="ru-RU" sz="2800" smtClean="0">
                <a:latin typeface="Arial" charset="0"/>
                <a:cs typeface="Arial" charset="0"/>
              </a:rPr>
              <a:t>В юном 17-летнем возрасте пережил страшную аварию. Катаясь вечером на своем мотоцикле, выходец из Стерлитамака угодил под колеса МАЗа, попросту не заметившего Ирека. Грузовик переехал молодому парню обе ноги. В результате аварии Зарипов больше года пробыл в больнице</a:t>
            </a:r>
            <a:r>
              <a:rPr lang="ru-RU" sz="2400" smtClean="0">
                <a:latin typeface="Arial" charset="0"/>
                <a:cs typeface="Arial" charset="0"/>
              </a:rPr>
              <a:t>. </a:t>
            </a:r>
          </a:p>
        </p:txBody>
      </p:sp>
      <p:pic>
        <p:nvPicPr>
          <p:cNvPr id="17411" name="Рисунок 4" descr="http://www.pravmir.ru/wp-content/uploads/2010/03/inv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850" y="260350"/>
            <a:ext cx="3305175" cy="446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100</TotalTime>
  <Words>546</Words>
  <Application>Microsoft Office PowerPoint</Application>
  <PresentationFormat>Экран (4:3)</PresentationFormat>
  <Paragraphs>37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Открытая</vt:lpstr>
      <vt:lpstr>   Параолимпийцы. Воля к победе. </vt:lpstr>
      <vt:lpstr> Люди с ограниченными возможностями ,но с неограниченной волей к победе ! 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 Еще два года потребовалось будущему спортсмену на физическую, а главное - моральную реабилитацию. Тем не менее в 2000 году родители уговорили сына заняться спортом.  Первым выбором чемпиона стала тяжелая атлетика, затем была легкая. В итоге в 2005 году Зарипов занялся лыжными гонками и уже через полгода выступил на играх в Турине. Запасшись опытом, 26-летний спортсмен сумел завоевать на Параолимпиаде в Ванкувере 4 золотых и одну серебряную медаль.</vt:lpstr>
      <vt:lpstr>Слайд 11</vt:lpstr>
      <vt:lpstr>Благодаря силе духа и помощи врачей Кирилла все же удалось поставить на ноги. Однако в большом спорте 26-летний Михайлов теперь выступает в категории «Спортсмены с физическими особенностями».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d_WAR_f</dc:creator>
  <cp:lastModifiedBy>user</cp:lastModifiedBy>
  <cp:revision>19</cp:revision>
  <dcterms:modified xsi:type="dcterms:W3CDTF">2020-05-13T19:27:11Z</dcterms:modified>
</cp:coreProperties>
</file>