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61" r:id="rId2"/>
    <p:sldId id="262" r:id="rId3"/>
    <p:sldId id="260" r:id="rId4"/>
    <p:sldId id="257" r:id="rId5"/>
    <p:sldId id="259" r:id="rId6"/>
    <p:sldId id="258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73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B8D311-5D5C-4BC8-B0A0-B695B7AA2EBB}" type="datetimeFigureOut">
              <a:rPr lang="ru-RU" smtClean="0"/>
              <a:pPr/>
              <a:t>02.02.2020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ABFBD0-70AF-482F-BD4E-4BC9CBD7FA3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ABFBD0-70AF-482F-BD4E-4BC9CBD7FA3F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kolorowanka-nuty_844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rgbClr val="E67300">
                <a:tint val="45000"/>
                <a:satMod val="400000"/>
              </a:srgbClr>
            </a:duotone>
            <a:lum bright="30000"/>
          </a:blip>
          <a:stretch>
            <a:fillRect/>
          </a:stretch>
        </p:blipFill>
        <p:spPr>
          <a:xfrm>
            <a:off x="1428728" y="97770"/>
            <a:ext cx="6286544" cy="1831032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316165"/>
            <a:ext cx="7772400" cy="1470025"/>
          </a:xfr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71604" y="4071942"/>
            <a:ext cx="5915044" cy="1285884"/>
          </a:xfr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26B98-68BF-429D-9A55-5825B1A8A861}" type="datetimeFigureOut">
              <a:rPr lang="ru-RU" smtClean="0"/>
              <a:pPr/>
              <a:t>02.02.2020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CC086-B0B3-4623-BCFB-5CAB4BEE7521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8" name="Рисунок 7" descr="0i4l2h0mas.jpg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28596" y="2428868"/>
            <a:ext cx="1285884" cy="128588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26B98-68BF-429D-9A55-5825B1A8A861}" type="datetimeFigureOut">
              <a:rPr lang="ru-RU" smtClean="0"/>
              <a:pPr/>
              <a:t>02.02.2020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CC086-B0B3-4623-BCFB-5CAB4BEE75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26B98-68BF-429D-9A55-5825B1A8A861}" type="datetimeFigureOut">
              <a:rPr lang="ru-RU" smtClean="0"/>
              <a:pPr/>
              <a:t>02.02.2020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CC086-B0B3-4623-BCFB-5CAB4BEE75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26B98-68BF-429D-9A55-5825B1A8A861}" type="datetimeFigureOut">
              <a:rPr lang="ru-RU" smtClean="0"/>
              <a:pPr/>
              <a:t>02.02.2020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CC086-B0B3-4623-BCFB-5CAB4BEE75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26B98-68BF-429D-9A55-5825B1A8A861}" type="datetimeFigureOut">
              <a:rPr lang="ru-RU" smtClean="0"/>
              <a:pPr/>
              <a:t>02.02.2020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CC086-B0B3-4623-BCFB-5CAB4BEE75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26B98-68BF-429D-9A55-5825B1A8A861}" type="datetimeFigureOut">
              <a:rPr lang="ru-RU" smtClean="0"/>
              <a:pPr/>
              <a:t>02.02.2020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CC086-B0B3-4623-BCFB-5CAB4BEE75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26B98-68BF-429D-9A55-5825B1A8A861}" type="datetimeFigureOut">
              <a:rPr lang="ru-RU" smtClean="0"/>
              <a:pPr/>
              <a:t>02.02.2020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CC086-B0B3-4623-BCFB-5CAB4BEE75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26B98-68BF-429D-9A55-5825B1A8A861}" type="datetimeFigureOut">
              <a:rPr lang="ru-RU" smtClean="0"/>
              <a:pPr/>
              <a:t>02.02.2020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CC086-B0B3-4623-BCFB-5CAB4BEE75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26B98-68BF-429D-9A55-5825B1A8A861}" type="datetimeFigureOut">
              <a:rPr lang="ru-RU" smtClean="0"/>
              <a:pPr/>
              <a:t>02.02.2020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CC086-B0B3-4623-BCFB-5CAB4BEE75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26B98-68BF-429D-9A55-5825B1A8A861}" type="datetimeFigureOut">
              <a:rPr lang="ru-RU" smtClean="0"/>
              <a:pPr/>
              <a:t>02.02.2020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CC086-B0B3-4623-BCFB-5CAB4BEE75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26B98-68BF-429D-9A55-5825B1A8A861}" type="datetimeFigureOut">
              <a:rPr lang="ru-RU" smtClean="0"/>
              <a:pPr/>
              <a:t>02.02.2020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CC086-B0B3-4623-BCFB-5CAB4BEE75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68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626B98-68BF-429D-9A55-5825B1A8A861}" type="datetimeFigureOut">
              <a:rPr lang="ru-RU" smtClean="0"/>
              <a:pPr/>
              <a:t>02.02.2020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9CC086-B0B3-4623-BCFB-5CAB4BEE752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Картинки по запросу &quot;бетховен лунная соната обложка&quot;&quot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381000"/>
            <a:ext cx="3352800" cy="3073400"/>
          </a:xfrm>
          <a:prstGeom prst="rect">
            <a:avLst/>
          </a:prstGeom>
          <a:noFill/>
        </p:spPr>
      </p:pic>
      <p:pic>
        <p:nvPicPr>
          <p:cNvPr id="3" name="Picture 2" descr="Картинки по запросу &quot;бетховен лунная соната&quot;&quot;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67200" y="2362200"/>
            <a:ext cx="4543425" cy="304800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Подзаголовок 2"/>
          <p:cNvSpPr txBox="1">
            <a:spLocks/>
          </p:cNvSpPr>
          <p:nvPr/>
        </p:nvSpPr>
        <p:spPr>
          <a:xfrm>
            <a:off x="3886200" y="457200"/>
            <a:ext cx="5029200" cy="1219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ndantino script" pitchFamily="2" charset="0"/>
                <a:cs typeface="Times New Roman" pitchFamily="18" charset="0"/>
              </a:rPr>
              <a:t>Людвиг </a:t>
            </a:r>
            <a:r>
              <a:rPr kumimoji="0" lang="ru-RU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ndantino script" pitchFamily="2" charset="0"/>
                <a:cs typeface="Times New Roman" pitchFamily="18" charset="0"/>
              </a:rPr>
              <a:t>ван</a:t>
            </a:r>
            <a:r>
              <a:rPr kumimoji="0" lang="ru-RU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ndantino script" pitchFamily="2" charset="0"/>
                <a:cs typeface="Times New Roman" pitchFamily="18" charset="0"/>
              </a:rPr>
              <a:t> Бетховен.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ru-RU" sz="4400" b="1" dirty="0" smtClean="0">
                <a:latin typeface="Andantino script" pitchFamily="2" charset="0"/>
                <a:cs typeface="Times New Roman" pitchFamily="18" charset="0"/>
              </a:rPr>
              <a:t>«Лунная соната»</a:t>
            </a:r>
            <a:r>
              <a:rPr kumimoji="0" lang="ru-RU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ndantino script" pitchFamily="2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762000" y="1295400"/>
            <a:ext cx="7673397" cy="2349579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ru-RU" sz="6600" b="1" dirty="0" smtClean="0">
                <a:latin typeface="Times New Roman" pitchFamily="18" charset="0"/>
                <a:cs typeface="Times New Roman" pitchFamily="18" charset="0"/>
              </a:rPr>
              <a:t>Тема урока:</a:t>
            </a:r>
          </a:p>
          <a:p>
            <a:r>
              <a:rPr lang="ru-RU" sz="6600" b="1" dirty="0" smtClean="0">
                <a:latin typeface="Times New Roman" pitchFamily="18" charset="0"/>
                <a:cs typeface="Times New Roman" pitchFamily="18" charset="0"/>
              </a:rPr>
              <a:t>«Сонатная форма»</a:t>
            </a:r>
            <a:endParaRPr lang="ru-RU" sz="6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Картинки по запросу &quot;григ&quot;&quot;"/>
          <p:cNvPicPr>
            <a:picLocks noChangeAspect="1" noChangeArrowheads="1"/>
          </p:cNvPicPr>
          <p:nvPr/>
        </p:nvPicPr>
        <p:blipFill>
          <a:blip r:embed="rId2" cstate="print"/>
          <a:srcRect b="8712"/>
          <a:stretch>
            <a:fillRect/>
          </a:stretch>
        </p:blipFill>
        <p:spPr bwMode="auto">
          <a:xfrm>
            <a:off x="457200" y="685800"/>
            <a:ext cx="3124200" cy="38862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8436" name="Picture 4" descr="Картинки по запросу &quot;виолончели и фортепиано&quot;&quot;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19600" y="228600"/>
            <a:ext cx="4248150" cy="424815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TextBox 3"/>
          <p:cNvSpPr txBox="1"/>
          <p:nvPr/>
        </p:nvSpPr>
        <p:spPr>
          <a:xfrm>
            <a:off x="1143000" y="4572000"/>
            <a:ext cx="7019784" cy="851297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4400" b="1" dirty="0" smtClean="0">
                <a:latin typeface="Andantino script" pitchFamily="2" charset="0"/>
              </a:rPr>
              <a:t>Соната для виолончели и фортепиано</a:t>
            </a:r>
            <a:endParaRPr lang="ru-RU" sz="4400" b="1" dirty="0">
              <a:latin typeface="Andantino script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8200" y="228600"/>
            <a:ext cx="2133405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Arial" pitchFamily="34" charset="0"/>
                <a:cs typeface="Arial" pitchFamily="34" charset="0"/>
              </a:rPr>
              <a:t>Эдвард Григ</a:t>
            </a:r>
            <a:endParaRPr lang="ru-RU" sz="2400" b="1" i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057400"/>
            <a:ext cx="9144000" cy="480060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 algn="ctr">
              <a:buNone/>
            </a:pP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	Соната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- жанр камерной музыки для одного или двух инструментов.</a:t>
            </a:r>
          </a:p>
          <a:p>
            <a:pPr lvl="6">
              <a:buNone/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3 части: </a:t>
            </a:r>
          </a:p>
          <a:p>
            <a:pPr marL="3371850" lvl="6" indent="-742950">
              <a:buFont typeface="+mj-lt"/>
              <a:buAutoNum type="arabicPeriod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быстро (А</a:t>
            </a:r>
            <a:r>
              <a:rPr lang="en-NZ" sz="3200" dirty="0" err="1" smtClean="0">
                <a:latin typeface="Times New Roman" pitchFamily="18" charset="0"/>
                <a:cs typeface="Times New Roman" pitchFamily="18" charset="0"/>
              </a:rPr>
              <a:t>llegro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pPr marL="3371850" lvl="6" indent="-742950">
              <a:buFont typeface="+mj-lt"/>
              <a:buAutoNum type="arabicPeriod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медленно</a:t>
            </a:r>
          </a:p>
          <a:p>
            <a:pPr marL="3371850" lvl="6" indent="-742950">
              <a:buFont typeface="+mj-lt"/>
              <a:buAutoNum type="arabicPeriod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быстро</a:t>
            </a:r>
            <a:endParaRPr lang="ru-RU" sz="3200" dirty="0"/>
          </a:p>
        </p:txBody>
      </p:sp>
      <p:pic>
        <p:nvPicPr>
          <p:cNvPr id="11268" name="Picture 4" descr="http://cs6033.vk.me/u1142235/video/l_73d08c82.jpg"/>
          <p:cNvPicPr>
            <a:picLocks noChangeAspect="1" noChangeArrowheads="1"/>
          </p:cNvPicPr>
          <p:nvPr/>
        </p:nvPicPr>
        <p:blipFill>
          <a:blip r:embed="rId3" cstate="print"/>
          <a:srcRect t="13333" r="22500" b="13333"/>
          <a:stretch>
            <a:fillRect/>
          </a:stretch>
        </p:blipFill>
        <p:spPr bwMode="auto">
          <a:xfrm>
            <a:off x="5708073" y="1"/>
            <a:ext cx="3435928" cy="24384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1272" name="Picture 8" descr="http://video.mail.ru/list/zubkova-tatyana/525/i-543.jpg"/>
          <p:cNvPicPr>
            <a:picLocks noChangeAspect="1" noChangeArrowheads="1"/>
          </p:cNvPicPr>
          <p:nvPr/>
        </p:nvPicPr>
        <p:blipFill>
          <a:blip r:embed="rId4" cstate="print"/>
          <a:srcRect l="4000" t="9524" r="5333" b="2381"/>
          <a:stretch>
            <a:fillRect/>
          </a:stretch>
        </p:blipFill>
        <p:spPr bwMode="auto">
          <a:xfrm>
            <a:off x="1" y="0"/>
            <a:ext cx="3361038" cy="24384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1270" name="Picture 6" descr="http://i.piccy.info/i7/332d07af4de795f7c31b0e6b36f0a885/1-5-3066/40735765/DSC00004_800.jpg"/>
          <p:cNvPicPr>
            <a:picLocks noChangeAspect="1" noChangeArrowheads="1"/>
          </p:cNvPicPr>
          <p:nvPr/>
        </p:nvPicPr>
        <p:blipFill>
          <a:blip r:embed="rId5" cstate="print"/>
          <a:srcRect l="3162" t="6452"/>
          <a:stretch>
            <a:fillRect/>
          </a:stretch>
        </p:blipFill>
        <p:spPr bwMode="auto">
          <a:xfrm>
            <a:off x="3200400" y="152400"/>
            <a:ext cx="2592438" cy="253792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/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1276" name="Picture 12" descr="http://fond-adygi.ru/uploads/post_preview/moc.jpg"/>
          <p:cNvPicPr>
            <a:picLocks noChangeAspect="1" noChangeArrowheads="1"/>
          </p:cNvPicPr>
          <p:nvPr/>
        </p:nvPicPr>
        <p:blipFill>
          <a:blip r:embed="rId6" cstate="print"/>
          <a:srcRect l="-629" t="3618" r="7899" b="-474"/>
          <a:stretch>
            <a:fillRect/>
          </a:stretch>
        </p:blipFill>
        <p:spPr bwMode="auto">
          <a:xfrm>
            <a:off x="1" y="4038600"/>
            <a:ext cx="2271184" cy="28194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1278" name="Picture 14" descr="http://images.fineartamerica.com/images-medium-large/ludwig-van-beethoven-composing-his-missa-solemnis-joseph-carl-stieler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934200" y="4036978"/>
            <a:ext cx="2209800" cy="282102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381000"/>
            <a:ext cx="8001000" cy="2349579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200" b="1" i="1" dirty="0" smtClean="0">
                <a:latin typeface="Arial" pitchFamily="34" charset="0"/>
                <a:cs typeface="Arial" pitchFamily="34" charset="0"/>
              </a:rPr>
              <a:t>Наибольшей напряженностью отличается первый раздел сонаты – </a:t>
            </a:r>
            <a:r>
              <a:rPr lang="ru-RU" sz="3600" b="1" dirty="0" smtClean="0">
                <a:latin typeface="Ariston" pitchFamily="66" charset="0"/>
                <a:cs typeface="Arial" pitchFamily="34" charset="0"/>
              </a:rPr>
              <a:t>сонатное </a:t>
            </a:r>
            <a:r>
              <a:rPr lang="en-US" sz="3600" b="1" dirty="0" smtClean="0">
                <a:latin typeface="Bradley Hand ITC" pitchFamily="66" charset="0"/>
                <a:cs typeface="Arial" pitchFamily="34" charset="0"/>
              </a:rPr>
              <a:t>allegro</a:t>
            </a:r>
            <a:r>
              <a:rPr lang="ru-RU" sz="3600" b="1" dirty="0" smtClean="0">
                <a:latin typeface="Ariston" pitchFamily="66" charset="0"/>
                <a:cs typeface="Arial" pitchFamily="34" charset="0"/>
              </a:rPr>
              <a:t>, </a:t>
            </a:r>
            <a:r>
              <a:rPr lang="ru-RU" sz="3200" b="1" i="1" dirty="0" smtClean="0">
                <a:latin typeface="Arial" pitchFamily="34" charset="0"/>
                <a:cs typeface="Arial" pitchFamily="34" charset="0"/>
              </a:rPr>
              <a:t>написанное в сонатной форме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286000" y="2819400"/>
            <a:ext cx="4572000" cy="255389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/>
            <a:r>
              <a:rPr lang="ru-RU" sz="2400" i="1" dirty="0" smtClean="0">
                <a:latin typeface="Arial" pitchFamily="34" charset="0"/>
                <a:cs typeface="Arial" pitchFamily="34" charset="0"/>
              </a:rPr>
              <a:t>складывается из 3 крупных </a:t>
            </a:r>
            <a:r>
              <a:rPr lang="ru-RU" sz="2400" i="1" dirty="0" smtClean="0">
                <a:latin typeface="Arial" pitchFamily="34" charset="0"/>
                <a:cs typeface="Arial" pitchFamily="34" charset="0"/>
              </a:rPr>
              <a:t>разделов:</a:t>
            </a:r>
          </a:p>
          <a:p>
            <a:pPr algn="ctr"/>
            <a:endParaRPr lang="ru-RU" sz="2400" i="1" dirty="0" smtClean="0">
              <a:latin typeface="Arial" pitchFamily="34" charset="0"/>
              <a:cs typeface="Arial" pitchFamily="34" charset="0"/>
            </a:endParaRPr>
          </a:p>
          <a:p>
            <a:pPr algn="ctr">
              <a:buFont typeface="Arial" pitchFamily="34" charset="0"/>
              <a:buChar char="•"/>
            </a:pPr>
            <a:r>
              <a:rPr lang="ru-RU" sz="2400" i="1" dirty="0" smtClean="0">
                <a:latin typeface="Arial" pitchFamily="34" charset="0"/>
                <a:cs typeface="Arial" pitchFamily="34" charset="0"/>
              </a:rPr>
              <a:t>экспозиции</a:t>
            </a:r>
          </a:p>
          <a:p>
            <a:pPr algn="ctr">
              <a:buFont typeface="Arial" pitchFamily="34" charset="0"/>
              <a:buChar char="•"/>
            </a:pPr>
            <a:r>
              <a:rPr lang="ru-RU" sz="2400" i="1" dirty="0" smtClean="0">
                <a:latin typeface="Arial" pitchFamily="34" charset="0"/>
                <a:cs typeface="Arial" pitchFamily="34" charset="0"/>
              </a:rPr>
              <a:t>разработки </a:t>
            </a:r>
          </a:p>
          <a:p>
            <a:pPr algn="ctr">
              <a:buFont typeface="Arial" pitchFamily="34" charset="0"/>
              <a:buChar char="•"/>
            </a:pPr>
            <a:r>
              <a:rPr lang="ru-RU" sz="2400" i="1" dirty="0" smtClean="0">
                <a:latin typeface="Arial" pitchFamily="34" charset="0"/>
                <a:cs typeface="Arial" pitchFamily="34" charset="0"/>
              </a:rPr>
              <a:t>репризы</a:t>
            </a:r>
            <a:endParaRPr lang="ru-RU" sz="2400" i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2286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b="1" dirty="0" smtClean="0"/>
              <a:t>Сонатное </a:t>
            </a:r>
            <a:r>
              <a:rPr lang="en-NZ" b="1" dirty="0" smtClean="0"/>
              <a:t>allegro</a:t>
            </a:r>
            <a:r>
              <a:rPr lang="ru-RU" b="1" dirty="0" smtClean="0"/>
              <a:t> </a:t>
            </a:r>
            <a:r>
              <a:rPr lang="ru-RU" dirty="0" smtClean="0"/>
              <a:t>– </a:t>
            </a:r>
            <a:br>
              <a:rPr lang="ru-RU" dirty="0" smtClean="0"/>
            </a:br>
            <a:r>
              <a:rPr lang="ru-RU" sz="3600" i="1" dirty="0" smtClean="0"/>
              <a:t>это музыкальная форма</a:t>
            </a:r>
            <a:endParaRPr lang="ru-RU" sz="3600" b="1" i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2209801"/>
          <a:ext cx="9144000" cy="46481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24200"/>
                <a:gridCol w="2971800"/>
                <a:gridCol w="3048000"/>
              </a:tblGrid>
              <a:tr h="692285"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ЭКСПОЗИЦИЯ</a:t>
                      </a:r>
                      <a:endParaRPr lang="ru-RU" sz="3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РАЗРАБОТКА</a:t>
                      </a:r>
                      <a:endParaRPr lang="ru-RU" sz="3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РЕПРИЗА</a:t>
                      </a:r>
                      <a:endParaRPr lang="ru-RU" sz="3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1285672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ПОКАЗАНЫ</a:t>
                      </a:r>
                      <a:r>
                        <a:rPr lang="ru-RU" sz="2400" baseline="0" dirty="0" smtClean="0"/>
                        <a:t> два контрастных образа:</a:t>
                      </a:r>
                      <a:endParaRPr lang="ru-RU" sz="2400" dirty="0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Происходит </a:t>
                      </a:r>
                      <a:r>
                        <a:rPr lang="ru-RU" sz="2400" b="1" dirty="0" smtClean="0"/>
                        <a:t>РАЗВИТИЕ</a:t>
                      </a:r>
                      <a:r>
                        <a:rPr lang="ru-RU" sz="2400" dirty="0" smtClean="0"/>
                        <a:t> и </a:t>
                      </a:r>
                      <a:r>
                        <a:rPr lang="ru-RU" sz="2400" b="1" dirty="0" smtClean="0"/>
                        <a:t>ВЗАИМОДЕЙСТВИЕ</a:t>
                      </a:r>
                      <a:r>
                        <a:rPr lang="ru-RU" sz="2400" dirty="0" smtClean="0"/>
                        <a:t> двух образов, приводящее к </a:t>
                      </a:r>
                      <a:r>
                        <a:rPr lang="ru-RU" sz="2400" b="1" dirty="0" smtClean="0"/>
                        <a:t>кульминации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ПОВТОРЕНИЕ</a:t>
                      </a:r>
                      <a:r>
                        <a:rPr lang="ru-RU" sz="2400" dirty="0" smtClean="0"/>
                        <a:t>  экспозиции, но при этом:</a:t>
                      </a:r>
                      <a:endParaRPr lang="ru-RU" sz="2400" dirty="0"/>
                    </a:p>
                  </a:txBody>
                  <a:tcPr/>
                </a:tc>
              </a:tr>
              <a:tr h="494489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ГЛАВНАЯ </a:t>
                      </a:r>
                      <a:r>
                        <a:rPr lang="ru-RU" sz="2400" dirty="0" smtClean="0"/>
                        <a:t>ПАРТИЯ</a:t>
                      </a:r>
                      <a:endParaRPr lang="ru-RU" sz="2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Главная партия</a:t>
                      </a:r>
                      <a:endParaRPr lang="ru-RU" sz="2400" dirty="0"/>
                    </a:p>
                  </a:txBody>
                  <a:tcPr/>
                </a:tc>
              </a:tr>
              <a:tr h="494489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ПОБОЧНАЯ </a:t>
                      </a:r>
                      <a:r>
                        <a:rPr lang="ru-RU" sz="2400" dirty="0" smtClean="0"/>
                        <a:t>ПАРТИЯ</a:t>
                      </a:r>
                      <a:endParaRPr lang="ru-RU" sz="2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Побочная партия</a:t>
                      </a:r>
                      <a:endParaRPr lang="ru-RU" sz="2400" dirty="0"/>
                    </a:p>
                  </a:txBody>
                  <a:tcPr/>
                </a:tc>
              </a:tr>
              <a:tr h="1681264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звучат </a:t>
                      </a:r>
                      <a:r>
                        <a:rPr lang="ru-RU" sz="2400" b="1" dirty="0" smtClean="0"/>
                        <a:t>в разных тональностях</a:t>
                      </a:r>
                      <a:endParaRPr lang="ru-RU" sz="24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звучат </a:t>
                      </a:r>
                      <a:r>
                        <a:rPr lang="ru-RU" sz="2400" b="1" dirty="0" smtClean="0"/>
                        <a:t>в одной тональности, </a:t>
                      </a:r>
                      <a:r>
                        <a:rPr lang="ru-RU" sz="2400" b="0" dirty="0" smtClean="0"/>
                        <a:t>т.е. </a:t>
                      </a:r>
                      <a:r>
                        <a:rPr lang="ru-RU" sz="2400" b="1" dirty="0" smtClean="0"/>
                        <a:t>сближаются</a:t>
                      </a:r>
                      <a:r>
                        <a:rPr lang="ru-RU" sz="2400" b="0" dirty="0" smtClean="0"/>
                        <a:t> по характеру</a:t>
                      </a:r>
                      <a:endParaRPr lang="ru-RU" sz="2400" b="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457200" y="304800"/>
            <a:ext cx="8229600" cy="2145268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latin typeface="Arial" pitchFamily="34" charset="0"/>
                <a:cs typeface="Arial" pitchFamily="34" charset="0"/>
              </a:rPr>
              <a:t>Первая часть сонатной формы, посвященная изложению противопоставляемых тем, называется </a:t>
            </a:r>
            <a:r>
              <a:rPr lang="ru-RU" sz="2400" b="1" u="sng" dirty="0" smtClean="0">
                <a:latin typeface="Arial" pitchFamily="34" charset="0"/>
                <a:cs typeface="Arial" pitchFamily="34" charset="0"/>
              </a:rPr>
              <a:t>экспозицией.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2400" dirty="0" smtClean="0">
                <a:latin typeface="Arial" pitchFamily="34" charset="0"/>
                <a:cs typeface="Arial" pitchFamily="34" charset="0"/>
              </a:rPr>
            </a:br>
            <a:r>
              <a:rPr lang="ru-RU" sz="2400" dirty="0" smtClean="0">
                <a:latin typeface="Arial" pitchFamily="34" charset="0"/>
                <a:cs typeface="Arial" pitchFamily="34" charset="0"/>
              </a:rPr>
              <a:t>Ее составные части: главная партия (I тема),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побочная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партия (II тема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).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57200" y="4038600"/>
            <a:ext cx="8305800" cy="120032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Побочной партией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называется отдел экспозиции, посвященный изложению новой темы (или тем), противополагаемой главной партии. 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09600" y="2667000"/>
            <a:ext cx="7924800" cy="83099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Главная партия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— первая часть экспозиции — посвящена изложению первой темы.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09600" y="228600"/>
            <a:ext cx="7924800" cy="224676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800" dirty="0" smtClean="0"/>
              <a:t>Вторая часть всей сонатной формы — </a:t>
            </a: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разработка </a:t>
            </a:r>
            <a:r>
              <a:rPr lang="ru-RU" sz="2800" dirty="0" smtClean="0"/>
              <a:t>—  темы, прозвучавшие в экспозиции, получают очень </a:t>
            </a:r>
            <a:r>
              <a:rPr lang="ru-RU" sz="2800" dirty="0" smtClean="0"/>
              <a:t>широкое развитие. </a:t>
            </a:r>
            <a:r>
              <a:rPr lang="ru-RU" sz="2800" dirty="0" smtClean="0"/>
              <a:t> Увеличивается возможность свободы действий с тематическим материалом</a:t>
            </a:r>
            <a:endParaRPr lang="ru-RU" sz="28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09600" y="3200400"/>
            <a:ext cx="7924800" cy="138499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Реприза</a:t>
            </a:r>
            <a:r>
              <a:rPr lang="ru-RU" sz="2800" dirty="0" smtClean="0"/>
              <a:t> в сонатной форме, повторяющая материал экспозиции, </a:t>
            </a:r>
            <a:r>
              <a:rPr lang="ru-RU" sz="2800" dirty="0" smtClean="0"/>
              <a:t>представляет </a:t>
            </a:r>
            <a:r>
              <a:rPr lang="ru-RU" sz="2800" dirty="0" smtClean="0"/>
              <a:t>собой итог развития.</a:t>
            </a:r>
            <a:endParaRPr lang="ru-RU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2" descr="Картинки по запросу &quot;сонатная форма для детей&quot;&quot;"/>
          <p:cNvPicPr>
            <a:picLocks noChangeAspect="1" noChangeArrowheads="1"/>
          </p:cNvPicPr>
          <p:nvPr/>
        </p:nvPicPr>
        <p:blipFill>
          <a:blip r:embed="rId2" cstate="print"/>
          <a:srcRect b="44968"/>
          <a:stretch>
            <a:fillRect/>
          </a:stretch>
        </p:blipFill>
        <p:spPr bwMode="auto">
          <a:xfrm>
            <a:off x="228600" y="533400"/>
            <a:ext cx="4343400" cy="375269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4820" name="Picture 4" descr="Картинки по запросу &quot;сонатная форма для детей&quot;&quot;"/>
          <p:cNvPicPr>
            <a:picLocks noChangeAspect="1" noChangeArrowheads="1"/>
          </p:cNvPicPr>
          <p:nvPr/>
        </p:nvPicPr>
        <p:blipFill>
          <a:blip r:embed="rId2" cstate="print"/>
          <a:srcRect l="2400" t="56051" r="12800"/>
          <a:stretch>
            <a:fillRect/>
          </a:stretch>
        </p:blipFill>
        <p:spPr bwMode="auto">
          <a:xfrm>
            <a:off x="4648200" y="1752600"/>
            <a:ext cx="4307839" cy="35052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26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Тема26</Template>
  <TotalTime>94</TotalTime>
  <Words>180</Words>
  <Application>Microsoft Office PowerPoint</Application>
  <PresentationFormat>Экран (4:3)</PresentationFormat>
  <Paragraphs>37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Тема26</vt:lpstr>
      <vt:lpstr>Слайд 1</vt:lpstr>
      <vt:lpstr>Слайд 2</vt:lpstr>
      <vt:lpstr>Слайд 3</vt:lpstr>
      <vt:lpstr>Слайд 4</vt:lpstr>
      <vt:lpstr>Слайд 5</vt:lpstr>
      <vt:lpstr>Сонатное allegro –  это музыкальная форма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Жанр сонаты</dc:title>
  <dc:creator>надя</dc:creator>
  <cp:lastModifiedBy>dead hope</cp:lastModifiedBy>
  <cp:revision>11</cp:revision>
  <dcterms:created xsi:type="dcterms:W3CDTF">2014-03-04T17:39:02Z</dcterms:created>
  <dcterms:modified xsi:type="dcterms:W3CDTF">2020-02-02T17:15:32Z</dcterms:modified>
</cp:coreProperties>
</file>