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71" r:id="rId4"/>
    <p:sldId id="259" r:id="rId5"/>
    <p:sldId id="272" r:id="rId6"/>
    <p:sldId id="270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83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31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11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13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18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ая соединительная линия 10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Прямая соединительная линия 15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Прямая соединительная линия 21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Овал 22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Овал 23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Овал 25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Овал 24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2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278F0D-26A6-4E3D-8F06-FA908181E788}" type="datetimeFigureOut">
              <a:rPr lang="ru-RU"/>
              <a:pPr>
                <a:defRPr/>
              </a:pPr>
              <a:t>18.11.2015</a:t>
            </a:fld>
            <a:endParaRPr lang="ru-RU"/>
          </a:p>
        </p:txBody>
      </p:sp>
      <p:sp>
        <p:nvSpPr>
          <p:cNvPr id="23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6923CD-2CFB-4109-9CB5-DF0AA2F3C3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662AEB-7850-4CFE-B29F-26838ED7EBA1}" type="datetimeFigureOut">
              <a:rPr lang="ru-RU"/>
              <a:pPr>
                <a:defRPr/>
              </a:pPr>
              <a:t>18.11.2015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89C8E-A983-4496-91B8-DF4C27AD43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29F7C2-43AC-4812-BDE5-7B1F00616092}" type="datetimeFigureOut">
              <a:rPr lang="ru-RU"/>
              <a:pPr>
                <a:defRPr/>
              </a:pPr>
              <a:t>18.11.2015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EF4A72-125C-4113-AE5B-9A2EBB0D63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6F6F05DB-BBA8-4599-97CB-132ED9170C3B}" type="datetimeFigureOut">
              <a:rPr lang="ru-RU"/>
              <a:pPr>
                <a:defRPr/>
              </a:pPr>
              <a:t>18.11.2015</a:t>
            </a:fld>
            <a:endParaRPr lang="ru-RU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00A6A27-A1AE-4677-B1A5-50490C9BFC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9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10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11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ая соединительная линия 12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ая соединительная линия 14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15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Овал 19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Овал 20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21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Овал 22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Прямая соединительная линия 25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A4E207-6FB0-48A2-A3A9-1FB55C02AFEC}" type="datetimeFigureOut">
              <a:rPr lang="ru-RU"/>
              <a:pPr>
                <a:defRPr/>
              </a:pPr>
              <a:t>18.11.2015</a:t>
            </a:fld>
            <a:endParaRPr lang="ru-RU"/>
          </a:p>
        </p:txBody>
      </p:sp>
      <p:sp>
        <p:nvSpPr>
          <p:cNvPr id="21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2222AC-4951-46F2-81D7-6C4F7365E6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84CF6-B720-4F86-81E0-735C778712DB}" type="datetimeFigureOut">
              <a:rPr lang="ru-RU"/>
              <a:pPr>
                <a:defRPr/>
              </a:pPr>
              <a:t>18.11.2015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0390CF-AB7D-46F9-9AEB-D06A079FB3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BDA764-9054-4F75-932F-DEFB750D88D0}" type="datetimeFigureOut">
              <a:rPr lang="ru-RU"/>
              <a:pPr>
                <a:defRPr/>
              </a:pPr>
              <a:t>18.11.2015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F2D10-E0B7-45C2-801E-27E8C7AD77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495D86F7-F49C-457E-8CC4-0060F62E6000}" type="datetimeFigureOut">
              <a:rPr lang="ru-RU"/>
              <a:pPr>
                <a:defRPr/>
              </a:pPr>
              <a:t>18.11.2015</a:t>
            </a:fld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3FC0ECF-704D-4745-B6E8-4889F16FC5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D57F9F-4C69-4853-91F6-E92F789C6720}" type="datetimeFigureOut">
              <a:rPr lang="ru-RU"/>
              <a:pPr>
                <a:defRPr/>
              </a:pPr>
              <a:t>18.11.2015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29F3BE-03BD-4143-910E-9E6805212C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Прямая соединительная линия 8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8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Овал 13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Дата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C70D8AC-7509-44EC-A6EE-4A78640C1B36}" type="datetimeFigureOut">
              <a:rPr lang="ru-RU"/>
              <a:pPr>
                <a:defRPr/>
              </a:pPr>
              <a:t>18.11.2015</a:t>
            </a:fld>
            <a:endParaRPr lang="ru-RU"/>
          </a:p>
        </p:txBody>
      </p:sp>
      <p:sp>
        <p:nvSpPr>
          <p:cNvPr id="13" name="Номер слайда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600832F6-3308-4A90-95AB-E3643849EC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Овал 12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19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74993CB-EE18-482A-80FD-F8409666E718}" type="datetimeFigureOut">
              <a:rPr lang="ru-RU"/>
              <a:pPr>
                <a:defRPr/>
              </a:pPr>
              <a:t>18.11.2015</a:t>
            </a:fld>
            <a:endParaRPr lang="ru-RU"/>
          </a:p>
        </p:txBody>
      </p:sp>
      <p:sp>
        <p:nvSpPr>
          <p:cNvPr id="13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6597C58-85E9-4C39-B35F-818430D7ED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8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6844E9F-958A-4DD0-B98C-4322D39DC609}" type="datetimeFigureOut">
              <a:rPr lang="ru-RU"/>
              <a:pPr>
                <a:defRPr/>
              </a:pPr>
              <a:t>18.11.2015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 smtClean="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CE002C4-AF77-487C-A7BA-AEA4A08E05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1" r:id="rId4"/>
    <p:sldLayoutId id="2147483730" r:id="rId5"/>
    <p:sldLayoutId id="2147483735" r:id="rId6"/>
    <p:sldLayoutId id="2147483729" r:id="rId7"/>
    <p:sldLayoutId id="2147483736" r:id="rId8"/>
    <p:sldLayoutId id="2147483737" r:id="rId9"/>
    <p:sldLayoutId id="2147483728" r:id="rId10"/>
    <p:sldLayoutId id="2147483727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fontAlgn="base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fontAlgn="base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fontAlgn="base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 descr="http://rostovmama.ru/upload/000/u2/208/bbcdac8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1393825"/>
            <a:ext cx="6335712" cy="485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8313" y="333375"/>
            <a:ext cx="7915275" cy="1700213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 утренней зарядки</a:t>
            </a:r>
            <a:endParaRPr lang="ru-RU" sz="4000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ru-RU" altLang="ru-RU" sz="4000" i="1" smtClean="0">
                <a:latin typeface="Times New Roman" pitchFamily="18" charset="0"/>
                <a:cs typeface="Times New Roman" pitchFamily="18" charset="0"/>
              </a:rPr>
              <a:t>Наклоны делай в правую и левую сторону, выпады и махи левой и правой ногой.</a:t>
            </a:r>
          </a:p>
          <a:p>
            <a:endParaRPr lang="ru-RU" smtClean="0"/>
          </a:p>
        </p:txBody>
      </p:sp>
      <p:pic>
        <p:nvPicPr>
          <p:cNvPr id="22530" name="Picture 4" descr="j023273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1400" y="3810000"/>
            <a:ext cx="2286000" cy="222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2" descr="http://www.likar.info/pictures_ckfinder/images/album(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3810000"/>
            <a:ext cx="2955925" cy="196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 descr="http://blog.burunduk-box.com.ua/wp-content/uploads/2015/08/morning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2954338"/>
            <a:ext cx="4752975" cy="352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ru-RU" altLang="ru-RU" sz="4000" i="1" smtClean="0">
                <a:latin typeface="Times New Roman" pitchFamily="18" charset="0"/>
                <a:cs typeface="Times New Roman" pitchFamily="18" charset="0"/>
              </a:rPr>
              <a:t>Не забывай о правильном дыхании. Дыши свободно, через нос.</a:t>
            </a:r>
          </a:p>
          <a:p>
            <a:endParaRPr lang="ru-RU" smtClean="0"/>
          </a:p>
        </p:txBody>
      </p:sp>
      <p:pic>
        <p:nvPicPr>
          <p:cNvPr id="23555" name="Picture 4" descr="j023244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24525" y="3200400"/>
            <a:ext cx="1971675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ru-RU" altLang="ru-RU" sz="4000" i="1" smtClean="0">
                <a:latin typeface="Times New Roman" pitchFamily="18" charset="0"/>
                <a:cs typeface="Times New Roman" pitchFamily="18" charset="0"/>
              </a:rPr>
              <a:t>Упражнения выполняй без предметов и с предметами.</a:t>
            </a:r>
          </a:p>
          <a:p>
            <a:endParaRPr lang="ru-RU" smtClean="0"/>
          </a:p>
        </p:txBody>
      </p:sp>
      <p:pic>
        <p:nvPicPr>
          <p:cNvPr id="24578" name="Picture 8" descr="j023289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375" y="2997200"/>
            <a:ext cx="163195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13" descr="j0283653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62513" y="3286125"/>
            <a:ext cx="2667000" cy="239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ъект 2"/>
          <p:cNvSpPr>
            <a:spLocks noGrp="1"/>
          </p:cNvSpPr>
          <p:nvPr>
            <p:ph sz="quarter" idx="1"/>
          </p:nvPr>
        </p:nvSpPr>
        <p:spPr>
          <a:xfrm>
            <a:off x="457200" y="765175"/>
            <a:ext cx="7467600" cy="5708650"/>
          </a:xfrm>
        </p:spPr>
        <p:txBody>
          <a:bodyPr/>
          <a:lstStyle/>
          <a:p>
            <a:r>
              <a:rPr lang="ru-RU" altLang="ru-RU" sz="4000" i="1" smtClean="0">
                <a:latin typeface="Times New Roman" pitchFamily="18" charset="0"/>
                <a:cs typeface="Times New Roman" pitchFamily="18" charset="0"/>
              </a:rPr>
              <a:t>Хорошо делать зарядку под бодрую, ритмичную, но негромкую музыку.</a:t>
            </a:r>
          </a:p>
          <a:p>
            <a:endParaRPr lang="ru-RU" smtClean="0"/>
          </a:p>
        </p:txBody>
      </p:sp>
      <p:pic>
        <p:nvPicPr>
          <p:cNvPr id="25602" name="Picture 10" descr="j023244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375" y="3644900"/>
            <a:ext cx="2344738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12" descr="j023273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00713" y="3213100"/>
            <a:ext cx="1646237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Объект 2"/>
          <p:cNvSpPr>
            <a:spLocks noGrp="1"/>
          </p:cNvSpPr>
          <p:nvPr>
            <p:ph sz="quarter" idx="1"/>
          </p:nvPr>
        </p:nvSpPr>
        <p:spPr>
          <a:xfrm>
            <a:off x="457200" y="404813"/>
            <a:ext cx="7467600" cy="6069012"/>
          </a:xfrm>
        </p:spPr>
        <p:txBody>
          <a:bodyPr/>
          <a:lstStyle/>
          <a:p>
            <a:r>
              <a:rPr lang="ru-RU" altLang="ru-RU" sz="4000" i="1" smtClean="0">
                <a:latin typeface="Times New Roman" pitchFamily="18" charset="0"/>
                <a:cs typeface="Times New Roman" pitchFamily="18" charset="0"/>
              </a:rPr>
              <a:t>После зарядки полезно принять душ, облиться тёплой водой или обтереться влажным полотенцем, а затем растереться сухим.</a:t>
            </a:r>
          </a:p>
          <a:p>
            <a:endParaRPr lang="ru-RU" smtClean="0"/>
          </a:p>
        </p:txBody>
      </p:sp>
      <p:pic>
        <p:nvPicPr>
          <p:cNvPr id="26626" name="Picture 11" descr="j023306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4581525"/>
            <a:ext cx="2233613" cy="198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14" descr="j0365300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35600" y="4267200"/>
            <a:ext cx="21336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15" descr="j023213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288" y="3435350"/>
            <a:ext cx="2001837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0"/>
            <a:ext cx="7467600" cy="6473825"/>
          </a:xfrm>
        </p:spPr>
        <p:txBody>
          <a:bodyPr>
            <a:normAutofit/>
          </a:bodyPr>
          <a:lstStyle/>
          <a:p>
            <a:pPr marL="0" indent="0" algn="just" fontAlgn="auto">
              <a:spcAft>
                <a:spcPts val="0"/>
              </a:spcAft>
              <a:buFont typeface="Wingdings"/>
              <a:buNone/>
              <a:defRPr/>
            </a:pPr>
            <a:r>
              <a:rPr lang="ru-RU" altLang="ru-RU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Главные показатели здорового организма  это  осанка и походка, которые формируются с помощью строевых упражнений и вариативной ходьбы. Утренняя гимнастика всегда начинается с недлительной ходьбы разным </a:t>
            </a:r>
            <a:r>
              <a:rPr lang="ru-RU" altLang="ru-RU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способом. </a:t>
            </a:r>
            <a:endParaRPr lang="ru-RU" altLang="ru-RU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endParaRPr lang="ru-RU" dirty="0"/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6" descr="http://weekend.rambler.ru/imgs/2015/06/23/21/13316/4c95f6bdd576cc636910c0d02c9e6f325111d7c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27313" y="3573463"/>
            <a:ext cx="3705225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4" name="Picture 2" descr="http://szabotoi.ru/assets/images/resources/168/290x/utrennyaya-gimnastika-dlya-detey-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56325" y="4221163"/>
            <a:ext cx="3009900" cy="263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15888"/>
            <a:ext cx="7467600" cy="6357937"/>
          </a:xfrm>
        </p:spPr>
        <p:txBody>
          <a:bodyPr>
            <a:normAutofit/>
          </a:bodyPr>
          <a:lstStyle/>
          <a:p>
            <a:pPr marL="0" indent="0" algn="just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 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помните, что </a:t>
            </a:r>
            <a:r>
              <a:rPr lang="ru-RU" sz="36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здоровый образ жизни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– это не только физическая активность, но и </a:t>
            </a:r>
            <a:r>
              <a:rPr lang="ru-RU" sz="36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правильное питание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здоровый сон, соблюдение правил </a:t>
            </a:r>
            <a:r>
              <a:rPr lang="ru-RU" sz="36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гигиены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закаливание и </a:t>
            </a:r>
            <a:r>
              <a:rPr lang="ru-RU" sz="36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отказ от вредных привычек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28676" name="Picture 4" descr="http://image.subscribe.ru/list/digest/children/im_20120117170342_492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817990">
            <a:off x="128588" y="5080000"/>
            <a:ext cx="28575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 descr="http://psyh-olog.ru/wp-content/uploads/2015/01/%D0%BA%D0%B0%D0%BA-%D1%80%D0%B0%D0%B7%D0%B2%D0%B8%D1%82%D1%8C-%D0%B7%D0%B4%D0%BE%D1%80%D0%BE%D0%B2%D1%8B%D0%B9-%D0%B4%D1%83%D1%85-%D0%B2-%D0%B7%D0%B4%D0%BE%D1%80%D0%BE%D0%B2%D0%BE%D0%BC-%D1%82%D0%B5%D0%BB%D0%B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C:\Documents and Settings\Екатерина\Рабочий стол\Презентация\682589_f26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72175" y="5202238"/>
            <a:ext cx="2833688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утренняя                 гимнастика?</a:t>
            </a:r>
            <a:endParaRPr lang="ru-RU" sz="4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68413"/>
            <a:ext cx="7859713" cy="5205412"/>
          </a:xfrm>
        </p:spPr>
        <p:txBody>
          <a:bodyPr>
            <a:normAutofit fontScale="92500"/>
          </a:bodyPr>
          <a:lstStyle/>
          <a:p>
            <a:pPr marL="274320" indent="-274320" algn="just" fontAlgn="auto">
              <a:lnSpc>
                <a:spcPct val="15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Утренняя гигиеническая гимнастика (зарядка) –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физических упражнений, выполняемых, как правило, утром, с целью разминки мышц и суставов. 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Обычно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зарядка может выполняться на воздухе, в 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спортзале или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Зарядка состоит из комплекса физических упражнений умеренной нагрузки, охватывающих основную скелетную мускулатуру. </a:t>
            </a:r>
            <a:endParaRPr lang="ru-RU" sz="2800" i="1" dirty="0"/>
          </a:p>
        </p:txBody>
      </p:sp>
      <p:pic>
        <p:nvPicPr>
          <p:cNvPr id="5" name="~PP1082.WAV">
            <a:hlinkClick r:id="" action="ppaction://media"/>
          </p:cNvPr>
          <p:cNvPicPr>
            <a:picLocks noRot="1" noChangeAspect="1"/>
          </p:cNvPicPr>
          <p:nvPr>
            <a:wavAudioFile r:embed="rId1" name="~PP1082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653463" y="63674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8" descr="j023260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08850" y="4724400"/>
            <a:ext cx="1487488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19" descr="soln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85113" y="-7938"/>
            <a:ext cx="1214437" cy="151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8488" cy="77787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Польза утренней зарядки</a:t>
            </a:r>
            <a:endParaRPr lang="ru-RU" sz="4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64" name="Объект 2"/>
          <p:cNvSpPr>
            <a:spLocks noGrp="1"/>
          </p:cNvSpPr>
          <p:nvPr>
            <p:ph sz="quarter" idx="1"/>
          </p:nvPr>
        </p:nvSpPr>
        <p:spPr>
          <a:xfrm>
            <a:off x="107950" y="1052513"/>
            <a:ext cx="8991600" cy="5616575"/>
          </a:xfrm>
        </p:spPr>
        <p:txBody>
          <a:bodyPr/>
          <a:lstStyle/>
          <a:p>
            <a:r>
              <a:rPr lang="ru-RU" i="1" smtClean="0"/>
              <a:t>Помогает быстрее проснуться;</a:t>
            </a:r>
          </a:p>
          <a:p>
            <a:r>
              <a:rPr lang="ru-RU" i="1" smtClean="0"/>
              <a:t>Улучшает общее самочувствие;</a:t>
            </a:r>
          </a:p>
          <a:p>
            <a:r>
              <a:rPr lang="ru-RU" i="1" smtClean="0"/>
              <a:t>Дает заряд бодрости, помогает наполнить свой день энергией;</a:t>
            </a:r>
          </a:p>
          <a:p>
            <a:r>
              <a:rPr lang="ru-RU" i="1" smtClean="0"/>
              <a:t>Повышает настроение и работоспособность;</a:t>
            </a:r>
          </a:p>
          <a:p>
            <a:r>
              <a:rPr lang="ru-RU" i="1" smtClean="0"/>
              <a:t>Укрепляет здоровье;</a:t>
            </a:r>
          </a:p>
          <a:p>
            <a:r>
              <a:rPr lang="ru-RU" i="1" smtClean="0"/>
              <a:t>Улучшает подвижность суставов;</a:t>
            </a:r>
          </a:p>
          <a:p>
            <a:r>
              <a:rPr lang="ru-RU" i="1" smtClean="0"/>
              <a:t>Активизирует все процессы в организме;</a:t>
            </a:r>
          </a:p>
          <a:p>
            <a:r>
              <a:rPr lang="ru-RU" i="1" smtClean="0"/>
              <a:t>Помогает поддерживать хорошую фигуру;</a:t>
            </a:r>
          </a:p>
          <a:p>
            <a:r>
              <a:rPr lang="ru-RU" i="1" smtClean="0"/>
              <a:t>Продлевает жизнь;</a:t>
            </a:r>
          </a:p>
          <a:p>
            <a:endParaRPr lang="ru-RU" i="1" smtClean="0"/>
          </a:p>
        </p:txBody>
      </p:sp>
      <p:pic>
        <p:nvPicPr>
          <p:cNvPr id="15365" name="Picture 21" descr="j023243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9163" y="5319713"/>
            <a:ext cx="1966912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20" descr="j023273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08463" y="5019675"/>
            <a:ext cx="1863725" cy="181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C:\Documents and Settings\Екатерина\Рабочий стол\Презентация\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675" y="0"/>
            <a:ext cx="1130300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88" y="0"/>
            <a:ext cx="8626475" cy="1196975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4000" b="1" i="1" cap="none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КАК   ДОЛЖНА ПРОХОДИТЬ УТРЕННЯЯ ГИМНАСТИКА          </a:t>
            </a:r>
          </a:p>
        </p:txBody>
      </p:sp>
      <p:sp>
        <p:nvSpPr>
          <p:cNvPr id="16387" name="Содержимое 2"/>
          <p:cNvSpPr>
            <a:spLocks noGrp="1"/>
          </p:cNvSpPr>
          <p:nvPr>
            <p:ph sz="quarter" idx="1"/>
          </p:nvPr>
        </p:nvSpPr>
        <p:spPr>
          <a:xfrm>
            <a:off x="250825" y="1196975"/>
            <a:ext cx="8535988" cy="5661025"/>
          </a:xfrm>
        </p:spPr>
        <p:txBody>
          <a:bodyPr/>
          <a:lstStyle/>
          <a:p>
            <a:pPr algn="just"/>
            <a:r>
              <a:rPr lang="ru-RU" i="1" smtClean="0">
                <a:latin typeface="Times New Roman" pitchFamily="18" charset="0"/>
                <a:cs typeface="Times New Roman" pitchFamily="18" charset="0"/>
              </a:rPr>
              <a:t>Утренняя гимнастика (зарядка)  должна проводиться в хорошо проветренной комнате, а если позволяют условия – на свежем воздухе. </a:t>
            </a:r>
          </a:p>
          <a:p>
            <a:pPr algn="just"/>
            <a:r>
              <a:rPr lang="ru-RU" i="1" smtClean="0">
                <a:latin typeface="Times New Roman" pitchFamily="18" charset="0"/>
                <a:cs typeface="Times New Roman" pitchFamily="18" charset="0"/>
              </a:rPr>
              <a:t>Выполнять упражнения следует в легкой, не стесняющей движения одежде. После зарядки рекомендуются водные процедуры – влажное обтирание, обмывание, прием душа, летом – купание. </a:t>
            </a:r>
          </a:p>
          <a:p>
            <a:pPr algn="just"/>
            <a:r>
              <a:rPr lang="ru-RU" i="1" smtClean="0">
                <a:latin typeface="Times New Roman" pitchFamily="18" charset="0"/>
                <a:cs typeface="Times New Roman" pitchFamily="18" charset="0"/>
              </a:rPr>
              <a:t>При выполнении зарядки необходимо следить за самочувствием и правильным дыханием во время упражнения.</a:t>
            </a:r>
          </a:p>
          <a:p>
            <a:pPr algn="just"/>
            <a:r>
              <a:rPr lang="ru-RU" i="1" smtClean="0">
                <a:latin typeface="Times New Roman" pitchFamily="18" charset="0"/>
                <a:cs typeface="Times New Roman" pitchFamily="18" charset="0"/>
              </a:rPr>
              <a:t> Для регулирования нагрузки при занятиях зарядкой важное значение, как вспомогательное средство имеет самоконтроль – наблюдение за физическим состоянием (подсчет пульса, периодическое взвешивание). </a:t>
            </a:r>
          </a:p>
          <a:p>
            <a:endParaRPr lang="ru-RU" smtClean="0"/>
          </a:p>
        </p:txBody>
      </p:sp>
      <p:pic>
        <p:nvPicPr>
          <p:cNvPr id="8" name="~PP2582.WAV">
            <a:hlinkClick r:id="" action="ppaction://media"/>
          </p:cNvPr>
          <p:cNvPicPr>
            <a:picLocks noRot="1" noChangeAspect="1"/>
          </p:cNvPicPr>
          <p:nvPr>
            <a:wavAudioFile r:embed="rId1" name="~PP2582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675688" y="63817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1" descr="j023289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48488" y="1989138"/>
            <a:ext cx="1614487" cy="184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15" descr="j023305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3200" y="4918075"/>
            <a:ext cx="2032000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850" y="692150"/>
            <a:ext cx="9180513" cy="23749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r>
              <a:rPr lang="ru-RU" sz="3600" b="1" i="1" cap="none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ПРИ РАЗРАБОТКЕ КОМПЛЕКСА УТРЕННЕЙ ГИМНАСТИКИ НЕОБХОДИМО УЧИТЫВАТЬ</a:t>
            </a:r>
            <a:r>
              <a:rPr lang="en-US" sz="3600" b="1" i="1" cap="none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cap="none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СЛЕДУЮЩИЕ НАИБОЛЕЕ ВАЖНЫЕ ФАКТОРЫ:</a:t>
            </a:r>
            <a:endParaRPr lang="ru-RU" sz="3600" b="1" i="1" cap="none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7412" name="Объект 2"/>
          <p:cNvSpPr>
            <a:spLocks noGrp="1"/>
          </p:cNvSpPr>
          <p:nvPr>
            <p:ph sz="quarter" idx="1"/>
          </p:nvPr>
        </p:nvSpPr>
        <p:spPr>
          <a:xfrm>
            <a:off x="395288" y="3429000"/>
            <a:ext cx="6881812" cy="3168650"/>
          </a:xfrm>
        </p:spPr>
        <p:txBody>
          <a:bodyPr/>
          <a:lstStyle/>
          <a:p>
            <a:r>
              <a:rPr lang="ru-RU" sz="3600" i="1" smtClean="0">
                <a:latin typeface="Times New Roman" pitchFamily="18" charset="0"/>
                <a:cs typeface="Times New Roman" pitchFamily="18" charset="0"/>
              </a:rPr>
              <a:t>Состояние здоровья организма;</a:t>
            </a:r>
          </a:p>
          <a:p>
            <a:r>
              <a:rPr lang="ru-RU" sz="3600" i="1" smtClean="0">
                <a:latin typeface="Times New Roman" pitchFamily="18" charset="0"/>
                <a:cs typeface="Times New Roman" pitchFamily="18" charset="0"/>
              </a:rPr>
              <a:t>Общую физическую подготовленность организма;</a:t>
            </a:r>
          </a:p>
          <a:p>
            <a:r>
              <a:rPr lang="ru-RU" sz="3600" i="1" smtClean="0">
                <a:latin typeface="Times New Roman" pitchFamily="18" charset="0"/>
                <a:cs typeface="Times New Roman" pitchFamily="18" charset="0"/>
              </a:rPr>
              <a:t>Индивидуальные биологические ритмы организма;</a:t>
            </a:r>
          </a:p>
          <a:p>
            <a:endParaRPr lang="ru-RU" smtClean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4" descr="http://doc4web.ru/uploads/files/99/99948/hello_html_m237ebdf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0013" y="4437063"/>
            <a:ext cx="3951288" cy="260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2" descr="http://player.myshared.ru/1114385/data/images/img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3419475" cy="2535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Содержимое 2"/>
          <p:cNvSpPr>
            <a:spLocks noGrp="1"/>
          </p:cNvSpPr>
          <p:nvPr>
            <p:ph sz="quarter" idx="1"/>
          </p:nvPr>
        </p:nvSpPr>
        <p:spPr>
          <a:xfrm>
            <a:off x="2987675" y="0"/>
            <a:ext cx="6156325" cy="6473825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3200" b="1" i="1" smtClean="0">
                <a:latin typeface="Times New Roman" pitchFamily="18" charset="0"/>
                <a:cs typeface="Times New Roman" pitchFamily="18" charset="0"/>
              </a:rPr>
              <a:t>Начинаем подготовку!</a:t>
            </a:r>
            <a:endParaRPr lang="ru-RU" sz="3200" b="1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None/>
            </a:pPr>
            <a:r>
              <a:rPr lang="ru-RU" sz="3200" b="1" i="1" smtClean="0">
                <a:latin typeface="Times New Roman" pitchFamily="18" charset="0"/>
                <a:cs typeface="Times New Roman" pitchFamily="18" charset="0"/>
              </a:rPr>
              <a:t>Выходи на тренировку!</a:t>
            </a:r>
            <a:endParaRPr lang="ru-RU" sz="3200" b="1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Font typeface="Wingdings" pitchFamily="2" charset="2"/>
              <a:buNone/>
            </a:pPr>
            <a:r>
              <a:rPr lang="ru-RU" sz="3200" b="1" i="1" smtClean="0">
                <a:latin typeface="Times New Roman" pitchFamily="18" charset="0"/>
                <a:cs typeface="Times New Roman" pitchFamily="18" charset="0"/>
              </a:rPr>
              <a:t>Чтоб здоровым, сильным быть,</a:t>
            </a:r>
            <a:endParaRPr lang="ru-RU" sz="3200" b="1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None/>
            </a:pPr>
            <a:r>
              <a:rPr lang="ru-RU" sz="3200" b="1" i="1" smtClean="0">
                <a:latin typeface="Times New Roman" pitchFamily="18" charset="0"/>
                <a:cs typeface="Times New Roman" pitchFamily="18" charset="0"/>
              </a:rPr>
              <a:t>Со спортом вы должны дружить.</a:t>
            </a:r>
            <a:endParaRPr lang="ru-RU" sz="3200" b="1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None/>
            </a:pPr>
            <a:r>
              <a:rPr lang="ru-RU" sz="3200" b="1" i="1" smtClean="0">
                <a:latin typeface="Times New Roman" pitchFamily="18" charset="0"/>
                <a:cs typeface="Times New Roman" pitchFamily="18" charset="0"/>
              </a:rPr>
              <a:t>Утро начинай с зарядки,</a:t>
            </a:r>
            <a:endParaRPr lang="ru-RU" sz="3200" b="1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Font typeface="Wingdings" pitchFamily="2" charset="2"/>
              <a:buNone/>
            </a:pPr>
            <a:r>
              <a:rPr lang="ru-RU" sz="3200" b="1" i="1" smtClean="0">
                <a:latin typeface="Times New Roman" pitchFamily="18" charset="0"/>
                <a:cs typeface="Times New Roman" pitchFamily="18" charset="0"/>
              </a:rPr>
              <a:t>В классе все держи в порядке.</a:t>
            </a:r>
            <a:endParaRPr lang="ru-RU" sz="3200" b="1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None/>
            </a:pPr>
            <a:r>
              <a:rPr lang="ru-RU" sz="3200" b="1" i="1" smtClean="0">
                <a:latin typeface="Times New Roman" pitchFamily="18" charset="0"/>
                <a:cs typeface="Times New Roman" pitchFamily="18" charset="0"/>
              </a:rPr>
              <a:t>Утром делаешь зарядку?</a:t>
            </a:r>
            <a:endParaRPr lang="ru-RU" sz="3200" b="1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None/>
            </a:pPr>
            <a:r>
              <a:rPr lang="ru-RU" sz="3200" b="1" i="1" smtClean="0">
                <a:latin typeface="Times New Roman" pitchFamily="18" charset="0"/>
                <a:cs typeface="Times New Roman" pitchFamily="18" charset="0"/>
              </a:rPr>
              <a:t>Научи всех по порядку</a:t>
            </a:r>
            <a:endParaRPr lang="ru-RU" sz="3200" b="1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None/>
            </a:pPr>
            <a:r>
              <a:rPr lang="ru-RU" sz="3200" b="1" i="1" smtClean="0">
                <a:latin typeface="Times New Roman" pitchFamily="18" charset="0"/>
                <a:cs typeface="Times New Roman" pitchFamily="18" charset="0"/>
              </a:rPr>
              <a:t>Руки, ноги разминать</a:t>
            </a:r>
            <a:endParaRPr lang="ru-RU" sz="3200" b="1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None/>
            </a:pPr>
            <a:r>
              <a:rPr lang="ru-RU" sz="3200" b="1" i="1" smtClean="0">
                <a:latin typeface="Times New Roman" pitchFamily="18" charset="0"/>
                <a:cs typeface="Times New Roman" pitchFamily="18" charset="0"/>
              </a:rPr>
              <a:t>И здоровье поправлять!</a:t>
            </a:r>
            <a:endParaRPr lang="ru-RU" sz="3200" b="1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ru-RU" sz="32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16" descr="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565400"/>
            <a:ext cx="9144000" cy="429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686800" cy="79216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утренней зарядки</a:t>
            </a:r>
            <a:endParaRPr lang="ru-RU" sz="4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59" name="Объект 2"/>
          <p:cNvSpPr>
            <a:spLocks noGrp="1"/>
          </p:cNvSpPr>
          <p:nvPr>
            <p:ph sz="quarter" idx="1"/>
          </p:nvPr>
        </p:nvSpPr>
        <p:spPr>
          <a:xfrm>
            <a:off x="0" y="765175"/>
            <a:ext cx="9144000" cy="5708650"/>
          </a:xfrm>
        </p:spPr>
        <p:txBody>
          <a:bodyPr/>
          <a:lstStyle/>
          <a:p>
            <a:r>
              <a:rPr lang="ru-RU" altLang="ru-RU" sz="3600" i="1" smtClean="0">
                <a:latin typeface="Times New Roman" pitchFamily="18" charset="0"/>
                <a:cs typeface="Times New Roman" pitchFamily="18" charset="0"/>
              </a:rPr>
              <a:t>Утреннюю гимнастику лучше всего делать на улице или в хорошо проветренном помещении</a:t>
            </a:r>
          </a:p>
          <a:p>
            <a:endParaRPr lang="ru-RU" smtClean="0"/>
          </a:p>
        </p:txBody>
      </p:sp>
      <p:pic>
        <p:nvPicPr>
          <p:cNvPr id="19460" name="Picture 17" descr="AG00315_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38600" y="5029200"/>
            <a:ext cx="1254125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9" descr="j023260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4005263"/>
            <a:ext cx="1487487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Объект 2"/>
          <p:cNvSpPr>
            <a:spLocks noGrp="1"/>
          </p:cNvSpPr>
          <p:nvPr>
            <p:ph sz="quarter" idx="1"/>
          </p:nvPr>
        </p:nvSpPr>
        <p:spPr>
          <a:xfrm>
            <a:off x="457200" y="908050"/>
            <a:ext cx="7467600" cy="5565775"/>
          </a:xfrm>
        </p:spPr>
        <p:txBody>
          <a:bodyPr/>
          <a:lstStyle/>
          <a:p>
            <a:r>
              <a:rPr lang="ru-RU" altLang="ru-RU" sz="4000" i="1" smtClean="0">
                <a:latin typeface="Times New Roman" pitchFamily="18" charset="0"/>
                <a:cs typeface="Times New Roman" pitchFamily="18" charset="0"/>
              </a:rPr>
              <a:t>Самая удобная спортивная одежда для зарядки – трусы и майка или спортивный костюм по сезону при занятиях на свежем воздухе.</a:t>
            </a:r>
          </a:p>
          <a:p>
            <a:endParaRPr lang="ru-RU" smtClean="0"/>
          </a:p>
        </p:txBody>
      </p:sp>
      <p:pic>
        <p:nvPicPr>
          <p:cNvPr id="20483" name="Picture 21" descr="j023289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63938" y="3933825"/>
            <a:ext cx="1614487" cy="184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15" descr="j023305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43663" y="3911600"/>
            <a:ext cx="2032000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809625" y="5862638"/>
            <a:ext cx="1289050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ЛЕТОМ</a:t>
            </a:r>
            <a:endParaRPr lang="ru-RU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883025" y="5783263"/>
            <a:ext cx="1552575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ОСЕНЬЮ</a:t>
            </a:r>
            <a:endParaRPr lang="ru-RU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235825" y="5908675"/>
            <a:ext cx="1354138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ЗИМОЙ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http://www.moirebenok.ua/wp-content/uploads/2014/10/archive_MR_05-2011-13514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668713"/>
            <a:ext cx="4787900" cy="318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Объект 2"/>
          <p:cNvSpPr>
            <a:spLocks noGrp="1"/>
          </p:cNvSpPr>
          <p:nvPr>
            <p:ph sz="quarter" idx="1"/>
          </p:nvPr>
        </p:nvSpPr>
        <p:spPr>
          <a:xfrm>
            <a:off x="457200" y="549275"/>
            <a:ext cx="7467600" cy="5924550"/>
          </a:xfrm>
        </p:spPr>
        <p:txBody>
          <a:bodyPr/>
          <a:lstStyle/>
          <a:p>
            <a:r>
              <a:rPr lang="ru-RU" altLang="ru-RU" sz="4000" i="1" smtClean="0">
                <a:latin typeface="Times New Roman" pitchFamily="18" charset="0"/>
                <a:cs typeface="Times New Roman" pitchFamily="18" charset="0"/>
              </a:rPr>
              <a:t>Включай в зарядку 8-9 упражнений и повторяй каждое упражнение 6-10 раз.</a:t>
            </a:r>
          </a:p>
          <a:p>
            <a:pPr>
              <a:buFont typeface="Wingdings" pitchFamily="2" charset="2"/>
              <a:buNone/>
            </a:pPr>
            <a:r>
              <a:rPr lang="ru-RU" altLang="ru-RU" sz="4000" i="1" smtClean="0">
                <a:latin typeface="Times New Roman" pitchFamily="18" charset="0"/>
                <a:cs typeface="Times New Roman" pitchFamily="18" charset="0"/>
              </a:rPr>
              <a:t>	Меньшее число повторений не приносит пользы.</a:t>
            </a:r>
          </a:p>
          <a:p>
            <a:endParaRPr lang="ru-RU" smtClean="0"/>
          </a:p>
        </p:txBody>
      </p:sp>
      <p:pic>
        <p:nvPicPr>
          <p:cNvPr id="21507" name="Picture 4" descr="AG00317_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59563" y="3151188"/>
            <a:ext cx="1512887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Эркер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372</TotalTime>
  <Words>379</Words>
  <Application>Microsoft Office PowerPoint</Application>
  <PresentationFormat>Экран (4:3)</PresentationFormat>
  <Paragraphs>47</Paragraphs>
  <Slides>17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7</vt:i4>
      </vt:variant>
      <vt:variant>
        <vt:lpstr>Заголовки слайдов</vt:lpstr>
      </vt:variant>
      <vt:variant>
        <vt:i4>17</vt:i4>
      </vt:variant>
    </vt:vector>
  </HeadingPairs>
  <TitlesOfParts>
    <vt:vector size="30" baseType="lpstr">
      <vt:lpstr>Century Schoolbook</vt:lpstr>
      <vt:lpstr>Arial</vt:lpstr>
      <vt:lpstr>Wingdings</vt:lpstr>
      <vt:lpstr>Wingdings 2</vt:lpstr>
      <vt:lpstr>Calibri</vt:lpstr>
      <vt:lpstr>Times New Roman</vt:lpstr>
      <vt:lpstr>Эркер</vt:lpstr>
      <vt:lpstr>Эркер</vt:lpstr>
      <vt:lpstr>Эркер</vt:lpstr>
      <vt:lpstr>Эркер</vt:lpstr>
      <vt:lpstr>Эркер</vt:lpstr>
      <vt:lpstr>Эркер</vt:lpstr>
      <vt:lpstr>Эркер</vt:lpstr>
      <vt:lpstr>ЗНАЧЕНИЕ УТРЕННЕЙ ЗАРЯДКИ</vt:lpstr>
      <vt:lpstr>ЧТО ТАКОЕ УТРЕННЯЯ                 ГИМНАСТИКА?</vt:lpstr>
      <vt:lpstr>ПОЛЬЗА УТРЕННЕЙ ЗАРЯДКИ</vt:lpstr>
      <vt:lpstr>          КАК   ДОЛЖНА ПРОХОДИТЬ УТРЕННЯЯ ГИМНАСТИКА          </vt:lpstr>
      <vt:lpstr>ПРИ РАЗРАБОТКЕ КОМПЛЕКСА УТРЕННЕЙ ГИМНАСТИКИ НЕОБХОДИМО УЧИТЫВАТЬ СЛЕДУЮЩИЕ НАИБОЛЕЕ ВАЖНЫЕ ФАКТОРЫ:</vt:lpstr>
      <vt:lpstr>Слайд 6</vt:lpstr>
      <vt:lpstr>ПРАВИЛА УТРЕННЕЙ ЗАРЯДКИ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MultiDVD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Екатерина и Сергей</dc:creator>
  <cp:lastModifiedBy>usert</cp:lastModifiedBy>
  <cp:revision>38</cp:revision>
  <dcterms:created xsi:type="dcterms:W3CDTF">2011-11-27T13:30:01Z</dcterms:created>
  <dcterms:modified xsi:type="dcterms:W3CDTF">2015-11-18T17:16:22Z</dcterms:modified>
</cp:coreProperties>
</file>